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2" r:id="rId1"/>
  </p:sldMasterIdLst>
  <p:notesMasterIdLst>
    <p:notesMasterId r:id="rId79"/>
  </p:notesMasterIdLst>
  <p:sldIdLst>
    <p:sldId id="256" r:id="rId2"/>
    <p:sldId id="263" r:id="rId3"/>
    <p:sldId id="395" r:id="rId4"/>
    <p:sldId id="433" r:id="rId5"/>
    <p:sldId id="461" r:id="rId6"/>
    <p:sldId id="442" r:id="rId7"/>
    <p:sldId id="444" r:id="rId8"/>
    <p:sldId id="451" r:id="rId9"/>
    <p:sldId id="480" r:id="rId10"/>
    <p:sldId id="481" r:id="rId11"/>
    <p:sldId id="495" r:id="rId12"/>
    <p:sldId id="496" r:id="rId13"/>
    <p:sldId id="364" r:id="rId14"/>
    <p:sldId id="465" r:id="rId15"/>
    <p:sldId id="503" r:id="rId16"/>
    <p:sldId id="459" r:id="rId17"/>
    <p:sldId id="504" r:id="rId18"/>
    <p:sldId id="563" r:id="rId19"/>
    <p:sldId id="505" r:id="rId20"/>
    <p:sldId id="506" r:id="rId21"/>
    <p:sldId id="507" r:id="rId22"/>
    <p:sldId id="508" r:id="rId23"/>
    <p:sldId id="509" r:id="rId24"/>
    <p:sldId id="510" r:id="rId25"/>
    <p:sldId id="512" r:id="rId26"/>
    <p:sldId id="513" r:id="rId27"/>
    <p:sldId id="514" r:id="rId28"/>
    <p:sldId id="515" r:id="rId29"/>
    <p:sldId id="516" r:id="rId30"/>
    <p:sldId id="517" r:id="rId31"/>
    <p:sldId id="518" r:id="rId32"/>
    <p:sldId id="519" r:id="rId33"/>
    <p:sldId id="456" r:id="rId34"/>
    <p:sldId id="521" r:id="rId35"/>
    <p:sldId id="522" r:id="rId36"/>
    <p:sldId id="523" r:id="rId37"/>
    <p:sldId id="524" r:id="rId38"/>
    <p:sldId id="525" r:id="rId39"/>
    <p:sldId id="526" r:id="rId40"/>
    <p:sldId id="527" r:id="rId41"/>
    <p:sldId id="446" r:id="rId42"/>
    <p:sldId id="447" r:id="rId43"/>
    <p:sldId id="528" r:id="rId44"/>
    <p:sldId id="530" r:id="rId45"/>
    <p:sldId id="531" r:id="rId46"/>
    <p:sldId id="532" r:id="rId47"/>
    <p:sldId id="533" r:id="rId48"/>
    <p:sldId id="534" r:id="rId49"/>
    <p:sldId id="535" r:id="rId50"/>
    <p:sldId id="536" r:id="rId51"/>
    <p:sldId id="520" r:id="rId52"/>
    <p:sldId id="537" r:id="rId53"/>
    <p:sldId id="538" r:id="rId54"/>
    <p:sldId id="539" r:id="rId55"/>
    <p:sldId id="540" r:id="rId56"/>
    <p:sldId id="541" r:id="rId57"/>
    <p:sldId id="542" r:id="rId58"/>
    <p:sldId id="543" r:id="rId59"/>
    <p:sldId id="544" r:id="rId60"/>
    <p:sldId id="545" r:id="rId61"/>
    <p:sldId id="546" r:id="rId62"/>
    <p:sldId id="547" r:id="rId63"/>
    <p:sldId id="548" r:id="rId64"/>
    <p:sldId id="549" r:id="rId65"/>
    <p:sldId id="550" r:id="rId66"/>
    <p:sldId id="551" r:id="rId67"/>
    <p:sldId id="552" r:id="rId68"/>
    <p:sldId id="553" r:id="rId69"/>
    <p:sldId id="554" r:id="rId70"/>
    <p:sldId id="555" r:id="rId71"/>
    <p:sldId id="556" r:id="rId72"/>
    <p:sldId id="557" r:id="rId73"/>
    <p:sldId id="558" r:id="rId74"/>
    <p:sldId id="559" r:id="rId75"/>
    <p:sldId id="560" r:id="rId76"/>
    <p:sldId id="561" r:id="rId77"/>
    <p:sldId id="562" r:id="rId7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0USMGpWeyd2a0CvvIrnb9Q==" hashData="cY0ZABHy7VdBYrMYDYAhLqlKeRkMzaqsUoyjbnICeA8xONdJOK8Cxj62zJMwQyC3epAIeAnlKT9wEJQfeLWZXA=="/>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FF"/>
    <a:srgbClr val="BA8E00"/>
    <a:srgbClr val="855E1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83419"/>
  </p:normalViewPr>
  <p:slideViewPr>
    <p:cSldViewPr snapToGrid="0">
      <p:cViewPr varScale="1">
        <p:scale>
          <a:sx n="142" d="100"/>
          <a:sy n="142" d="100"/>
        </p:scale>
        <p:origin x="316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svg>
</file>

<file path=ppt/media/image70.png>
</file>

<file path=ppt/media/image71.png>
</file>

<file path=ppt/media/image72.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2B323-82A1-7544-9837-FC5DD1BB8A69}" type="datetimeFigureOut">
              <a:rPr lang="es-ES_tradnl" smtClean="0"/>
              <a:t>5/4/24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A8952F-1C0B-F641-899D-BA69BEE8A7E7}" type="slidenum">
              <a:rPr lang="es-ES_tradnl" smtClean="0"/>
              <a:t>‹#›</a:t>
            </a:fld>
            <a:endParaRPr lang="es-ES_tradnl"/>
          </a:p>
        </p:txBody>
      </p:sp>
    </p:spTree>
    <p:extLst>
      <p:ext uri="{BB962C8B-B14F-4D97-AF65-F5344CB8AC3E}">
        <p14:creationId xmlns:p14="http://schemas.microsoft.com/office/powerpoint/2010/main" val="2155511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a:t>
            </a:fld>
            <a:endParaRPr lang="es-ES_tradnl"/>
          </a:p>
        </p:txBody>
      </p:sp>
    </p:spTree>
    <p:extLst>
      <p:ext uri="{BB962C8B-B14F-4D97-AF65-F5344CB8AC3E}">
        <p14:creationId xmlns:p14="http://schemas.microsoft.com/office/powerpoint/2010/main" val="29797592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Mencionar que puede usarse una matriz de confusión para multi-clase</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11</a:t>
            </a:fld>
            <a:endParaRPr lang="es-ES_tradnl"/>
          </a:p>
        </p:txBody>
      </p:sp>
    </p:spTree>
    <p:extLst>
      <p:ext uri="{BB962C8B-B14F-4D97-AF65-F5344CB8AC3E}">
        <p14:creationId xmlns:p14="http://schemas.microsoft.com/office/powerpoint/2010/main" val="33123733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Mencionar que puede usarse una matriz de confusión para multi-clase</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12</a:t>
            </a:fld>
            <a:endParaRPr lang="es-ES_tradnl"/>
          </a:p>
        </p:txBody>
      </p:sp>
    </p:spTree>
    <p:extLst>
      <p:ext uri="{BB962C8B-B14F-4D97-AF65-F5344CB8AC3E}">
        <p14:creationId xmlns:p14="http://schemas.microsoft.com/office/powerpoint/2010/main" val="7037538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13</a:t>
            </a:fld>
            <a:endParaRPr lang="es-ES_tradnl"/>
          </a:p>
        </p:txBody>
      </p:sp>
    </p:spTree>
    <p:extLst>
      <p:ext uri="{BB962C8B-B14F-4D97-AF65-F5344CB8AC3E}">
        <p14:creationId xmlns:p14="http://schemas.microsoft.com/office/powerpoint/2010/main" val="11919088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14</a:t>
            </a:fld>
            <a:endParaRPr lang="es-ES_tradnl"/>
          </a:p>
        </p:txBody>
      </p:sp>
    </p:spTree>
    <p:extLst>
      <p:ext uri="{BB962C8B-B14F-4D97-AF65-F5344CB8AC3E}">
        <p14:creationId xmlns:p14="http://schemas.microsoft.com/office/powerpoint/2010/main" val="41220159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15</a:t>
            </a:fld>
            <a:endParaRPr lang="es-ES_tradnl"/>
          </a:p>
        </p:txBody>
      </p:sp>
    </p:spTree>
    <p:extLst>
      <p:ext uri="{BB962C8B-B14F-4D97-AF65-F5344CB8AC3E}">
        <p14:creationId xmlns:p14="http://schemas.microsoft.com/office/powerpoint/2010/main" val="16563152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16</a:t>
            </a:fld>
            <a:endParaRPr lang="es-ES_tradnl"/>
          </a:p>
        </p:txBody>
      </p:sp>
    </p:spTree>
    <p:extLst>
      <p:ext uri="{BB962C8B-B14F-4D97-AF65-F5344CB8AC3E}">
        <p14:creationId xmlns:p14="http://schemas.microsoft.com/office/powerpoint/2010/main" val="10593207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17</a:t>
            </a:fld>
            <a:endParaRPr lang="es-ES_tradnl"/>
          </a:p>
        </p:txBody>
      </p:sp>
    </p:spTree>
    <p:extLst>
      <p:ext uri="{BB962C8B-B14F-4D97-AF65-F5344CB8AC3E}">
        <p14:creationId xmlns:p14="http://schemas.microsoft.com/office/powerpoint/2010/main" val="731063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r>
              <a:rPr lang="en-US" sz="8000" b="1" dirty="0" err="1"/>
              <a:t>Aprendizaje</a:t>
            </a:r>
            <a:r>
              <a:rPr lang="en-US" sz="8000" b="1" dirty="0"/>
              <a:t> </a:t>
            </a:r>
            <a:r>
              <a:rPr lang="en-US" sz="8000" b="1" dirty="0" err="1"/>
              <a:t>Automático</a:t>
            </a:r>
            <a:r>
              <a:rPr lang="en-US" sz="8000" b="1" dirty="0"/>
              <a:t> (Machine Learning):</a:t>
            </a:r>
            <a:endParaRPr lang="en-US" sz="8000" dirty="0"/>
          </a:p>
          <a:p>
            <a:pPr>
              <a:buFont typeface="Arial" panose="020B0604020202020204" pitchFamily="34" charset="0"/>
              <a:buChar char="•"/>
            </a:pPr>
            <a:r>
              <a:rPr lang="en-US" sz="8000" dirty="0"/>
              <a:t>Se centra </a:t>
            </a:r>
            <a:r>
              <a:rPr lang="en-US" sz="8000" dirty="0" err="1"/>
              <a:t>en</a:t>
            </a:r>
            <a:r>
              <a:rPr lang="en-US" sz="8000" dirty="0"/>
              <a:t> </a:t>
            </a:r>
            <a:r>
              <a:rPr lang="en-US" sz="8000" dirty="0" err="1"/>
              <a:t>el</a:t>
            </a:r>
            <a:r>
              <a:rPr lang="en-US" sz="8000" dirty="0"/>
              <a:t> </a:t>
            </a:r>
            <a:r>
              <a:rPr lang="en-US" sz="8000" dirty="0" err="1"/>
              <a:t>desarrollo</a:t>
            </a:r>
            <a:r>
              <a:rPr lang="en-US" sz="8000" dirty="0"/>
              <a:t> de </a:t>
            </a:r>
            <a:r>
              <a:rPr lang="en-US" sz="8000" dirty="0" err="1"/>
              <a:t>algoritmos</a:t>
            </a:r>
            <a:r>
              <a:rPr lang="en-US" sz="8000" dirty="0"/>
              <a:t> y </a:t>
            </a:r>
            <a:r>
              <a:rPr lang="en-US" sz="8000" dirty="0" err="1"/>
              <a:t>modelos</a:t>
            </a:r>
            <a:r>
              <a:rPr lang="en-US" sz="8000" dirty="0"/>
              <a:t> que </a:t>
            </a:r>
            <a:r>
              <a:rPr lang="en-US" sz="8000" dirty="0" err="1"/>
              <a:t>permiten</a:t>
            </a:r>
            <a:r>
              <a:rPr lang="en-US" sz="8000" dirty="0"/>
              <a:t> a las </a:t>
            </a:r>
            <a:r>
              <a:rPr lang="en-US" sz="8000" dirty="0" err="1"/>
              <a:t>computadoras</a:t>
            </a:r>
            <a:r>
              <a:rPr lang="en-US" sz="8000" dirty="0"/>
              <a:t> </a:t>
            </a:r>
            <a:r>
              <a:rPr lang="en-US" sz="8000" dirty="0" err="1"/>
              <a:t>aprender</a:t>
            </a:r>
            <a:r>
              <a:rPr lang="en-US" sz="8000" dirty="0"/>
              <a:t> </a:t>
            </a:r>
            <a:r>
              <a:rPr lang="en-US" sz="8000" dirty="0" err="1"/>
              <a:t>patrones</a:t>
            </a:r>
            <a:r>
              <a:rPr lang="en-US" sz="8000" dirty="0"/>
              <a:t> y </a:t>
            </a:r>
            <a:r>
              <a:rPr lang="en-US" sz="8000" dirty="0" err="1"/>
              <a:t>realizar</a:t>
            </a:r>
            <a:r>
              <a:rPr lang="en-US" sz="8000" dirty="0"/>
              <a:t> </a:t>
            </a:r>
            <a:r>
              <a:rPr lang="en-US" sz="8000" dirty="0" err="1"/>
              <a:t>tareas</a:t>
            </a:r>
            <a:r>
              <a:rPr lang="en-US" sz="8000" dirty="0"/>
              <a:t> </a:t>
            </a:r>
            <a:r>
              <a:rPr lang="en-US" sz="8000" dirty="0" err="1"/>
              <a:t>específicas</a:t>
            </a:r>
            <a:r>
              <a:rPr lang="en-US" sz="8000" dirty="0"/>
              <a:t> sin ser </a:t>
            </a:r>
            <a:r>
              <a:rPr lang="en-US" sz="8000" dirty="0" err="1"/>
              <a:t>programadas</a:t>
            </a:r>
            <a:r>
              <a:rPr lang="en-US" sz="8000" dirty="0"/>
              <a:t> </a:t>
            </a:r>
            <a:r>
              <a:rPr lang="en-US" sz="8000" dirty="0" err="1"/>
              <a:t>explícitamente</a:t>
            </a:r>
            <a:r>
              <a:rPr lang="en-US" sz="8000" dirty="0"/>
              <a:t>.</a:t>
            </a:r>
          </a:p>
          <a:p>
            <a:pPr>
              <a:buFont typeface="Arial" panose="020B0604020202020204" pitchFamily="34" charset="0"/>
              <a:buChar char="•"/>
            </a:pPr>
            <a:r>
              <a:rPr lang="en-US" sz="8000" dirty="0"/>
              <a:t>A menudo se </a:t>
            </a:r>
            <a:r>
              <a:rPr lang="en-US" sz="8000" dirty="0" err="1"/>
              <a:t>basa</a:t>
            </a:r>
            <a:r>
              <a:rPr lang="en-US" sz="8000" dirty="0"/>
              <a:t> </a:t>
            </a:r>
            <a:r>
              <a:rPr lang="en-US" sz="8000" dirty="0" err="1"/>
              <a:t>en</a:t>
            </a:r>
            <a:r>
              <a:rPr lang="en-US" sz="8000" dirty="0"/>
              <a:t> </a:t>
            </a:r>
            <a:r>
              <a:rPr lang="en-US" sz="8000" dirty="0" err="1"/>
              <a:t>técnicas</a:t>
            </a:r>
            <a:r>
              <a:rPr lang="en-US" sz="8000" dirty="0"/>
              <a:t> </a:t>
            </a:r>
            <a:r>
              <a:rPr lang="en-US" sz="8000" dirty="0" err="1"/>
              <a:t>estadísticas</a:t>
            </a:r>
            <a:r>
              <a:rPr lang="en-US" sz="8000" dirty="0"/>
              <a:t>, </a:t>
            </a:r>
            <a:r>
              <a:rPr lang="en-US" sz="8000" dirty="0" err="1"/>
              <a:t>pero</a:t>
            </a:r>
            <a:r>
              <a:rPr lang="en-US" sz="8000" dirty="0"/>
              <a:t> </a:t>
            </a:r>
            <a:r>
              <a:rPr lang="en-US" sz="8000" dirty="0" err="1"/>
              <a:t>también</a:t>
            </a:r>
            <a:r>
              <a:rPr lang="en-US" sz="8000" dirty="0"/>
              <a:t> </a:t>
            </a:r>
            <a:r>
              <a:rPr lang="en-US" sz="8000" dirty="0" err="1"/>
              <a:t>incorpora</a:t>
            </a:r>
            <a:r>
              <a:rPr lang="en-US" sz="8000" dirty="0"/>
              <a:t> </a:t>
            </a:r>
            <a:r>
              <a:rPr lang="en-US" sz="8000" dirty="0" err="1"/>
              <a:t>conceptos</a:t>
            </a:r>
            <a:r>
              <a:rPr lang="en-US" sz="8000" dirty="0"/>
              <a:t> de </a:t>
            </a:r>
            <a:r>
              <a:rPr lang="en-US" sz="8000" dirty="0" err="1"/>
              <a:t>computación</a:t>
            </a:r>
            <a:r>
              <a:rPr lang="en-US" sz="8000" dirty="0"/>
              <a:t> y </a:t>
            </a:r>
            <a:r>
              <a:rPr lang="en-US" sz="8000" dirty="0" err="1"/>
              <a:t>optimización</a:t>
            </a:r>
            <a:r>
              <a:rPr lang="en-US" sz="8000" dirty="0"/>
              <a:t>.</a:t>
            </a:r>
          </a:p>
          <a:p>
            <a:pPr>
              <a:buFont typeface="Arial" panose="020B0604020202020204" pitchFamily="34" charset="0"/>
              <a:buChar char="•"/>
            </a:pPr>
            <a:r>
              <a:rPr lang="en-US" sz="8000" dirty="0"/>
              <a:t>Tiene un </a:t>
            </a:r>
            <a:r>
              <a:rPr lang="en-US" sz="8000" dirty="0" err="1"/>
              <a:t>enfoque</a:t>
            </a:r>
            <a:r>
              <a:rPr lang="en-US" sz="8000" dirty="0"/>
              <a:t> </a:t>
            </a:r>
            <a:r>
              <a:rPr lang="en-US" sz="8000" dirty="0" err="1"/>
              <a:t>más</a:t>
            </a:r>
            <a:r>
              <a:rPr lang="en-US" sz="8000" dirty="0"/>
              <a:t> </a:t>
            </a:r>
            <a:r>
              <a:rPr lang="en-US" sz="8000" dirty="0" err="1"/>
              <a:t>amplio</a:t>
            </a:r>
            <a:r>
              <a:rPr lang="en-US" sz="8000" dirty="0"/>
              <a:t> que </a:t>
            </a:r>
            <a:r>
              <a:rPr lang="en-US" sz="8000" dirty="0" err="1"/>
              <a:t>el</a:t>
            </a:r>
            <a:r>
              <a:rPr lang="en-US" sz="8000" dirty="0"/>
              <a:t> </a:t>
            </a:r>
            <a:r>
              <a:rPr lang="en-US" sz="8000" dirty="0" err="1"/>
              <a:t>aprendizaje</a:t>
            </a:r>
            <a:r>
              <a:rPr lang="en-US" sz="8000" dirty="0"/>
              <a:t> </a:t>
            </a:r>
            <a:r>
              <a:rPr lang="en-US" sz="8000" dirty="0" err="1"/>
              <a:t>estadístico</a:t>
            </a:r>
            <a:r>
              <a:rPr lang="en-US" sz="8000" dirty="0"/>
              <a:t>, </a:t>
            </a:r>
            <a:r>
              <a:rPr lang="en-US" sz="8000" dirty="0" err="1"/>
              <a:t>ya</a:t>
            </a:r>
            <a:r>
              <a:rPr lang="en-US" sz="8000" dirty="0"/>
              <a:t> que </a:t>
            </a:r>
            <a:r>
              <a:rPr lang="en-US" sz="8000" dirty="0" err="1"/>
              <a:t>incluye</a:t>
            </a:r>
            <a:r>
              <a:rPr lang="en-US" sz="8000" dirty="0"/>
              <a:t> tanto </a:t>
            </a:r>
            <a:r>
              <a:rPr lang="en-US" sz="8000" dirty="0" err="1"/>
              <a:t>el</a:t>
            </a:r>
            <a:r>
              <a:rPr lang="en-US" sz="8000" dirty="0"/>
              <a:t> </a:t>
            </a:r>
            <a:r>
              <a:rPr lang="en-US" sz="8000" dirty="0" err="1"/>
              <a:t>aprendizaje</a:t>
            </a:r>
            <a:r>
              <a:rPr lang="en-US" sz="8000" dirty="0"/>
              <a:t> </a:t>
            </a:r>
            <a:r>
              <a:rPr lang="en-US" sz="8000" dirty="0" err="1"/>
              <a:t>supervisado</a:t>
            </a:r>
            <a:r>
              <a:rPr lang="en-US" sz="8000" dirty="0"/>
              <a:t> </a:t>
            </a:r>
            <a:r>
              <a:rPr lang="en-US" sz="8000" dirty="0" err="1"/>
              <a:t>como</a:t>
            </a:r>
            <a:r>
              <a:rPr lang="en-US" sz="8000" dirty="0"/>
              <a:t> </a:t>
            </a:r>
            <a:r>
              <a:rPr lang="en-US" sz="8000" dirty="0" err="1"/>
              <a:t>el</a:t>
            </a:r>
            <a:r>
              <a:rPr lang="en-US" sz="8000" dirty="0"/>
              <a:t> no </a:t>
            </a:r>
            <a:r>
              <a:rPr lang="en-US" sz="8000" dirty="0" err="1"/>
              <a:t>supervisado</a:t>
            </a:r>
            <a:r>
              <a:rPr lang="en-US" sz="8000" dirty="0"/>
              <a:t>, </a:t>
            </a:r>
            <a:r>
              <a:rPr lang="en-US" sz="8000" dirty="0" err="1"/>
              <a:t>el</a:t>
            </a:r>
            <a:r>
              <a:rPr lang="en-US" sz="8000" dirty="0"/>
              <a:t> </a:t>
            </a:r>
            <a:r>
              <a:rPr lang="en-US" sz="8000" dirty="0" err="1"/>
              <a:t>aprendizaje</a:t>
            </a:r>
            <a:r>
              <a:rPr lang="en-US" sz="8000" dirty="0"/>
              <a:t> </a:t>
            </a:r>
            <a:r>
              <a:rPr lang="en-US" sz="8000" dirty="0" err="1"/>
              <a:t>por</a:t>
            </a:r>
            <a:r>
              <a:rPr lang="en-US" sz="8000" dirty="0"/>
              <a:t> </a:t>
            </a:r>
            <a:r>
              <a:rPr lang="en-US" sz="8000" dirty="0" err="1"/>
              <a:t>refuerzo</a:t>
            </a:r>
            <a:r>
              <a:rPr lang="en-US" sz="8000" dirty="0"/>
              <a:t>, y </a:t>
            </a:r>
            <a:r>
              <a:rPr lang="en-US" sz="8000" dirty="0" err="1"/>
              <a:t>otras</a:t>
            </a:r>
            <a:r>
              <a:rPr lang="en-US" sz="8000" dirty="0"/>
              <a:t> </a:t>
            </a:r>
            <a:r>
              <a:rPr lang="en-US" sz="8000" dirty="0" err="1"/>
              <a:t>ramas</a:t>
            </a:r>
            <a:r>
              <a:rPr lang="en-US" sz="8000" dirty="0"/>
              <a:t>.</a:t>
            </a:r>
          </a:p>
          <a:p>
            <a:pPr>
              <a:buFont typeface="Arial" panose="020B0604020202020204" pitchFamily="34" charset="0"/>
              <a:buChar char="•"/>
            </a:pPr>
            <a:endParaRPr lang="en-US" sz="8000" dirty="0"/>
          </a:p>
          <a:p>
            <a:pPr>
              <a:buFont typeface="Arial" panose="020B0604020202020204" pitchFamily="34" charset="0"/>
              <a:buChar char="•"/>
            </a:pPr>
            <a:r>
              <a:rPr lang="en-US" sz="9600" dirty="0" err="1"/>
              <a:t>En</a:t>
            </a:r>
            <a:r>
              <a:rPr lang="en-US" sz="9600" dirty="0"/>
              <a:t> </a:t>
            </a:r>
            <a:r>
              <a:rPr lang="en-US" sz="9600" dirty="0" err="1"/>
              <a:t>resumen</a:t>
            </a:r>
            <a:r>
              <a:rPr lang="en-US" sz="9600" dirty="0"/>
              <a:t>, </a:t>
            </a:r>
            <a:r>
              <a:rPr lang="en-US" sz="9600" dirty="0" err="1"/>
              <a:t>el</a:t>
            </a:r>
            <a:r>
              <a:rPr lang="en-US" sz="9600" dirty="0"/>
              <a:t> </a:t>
            </a:r>
            <a:r>
              <a:rPr lang="en-US" sz="9600" dirty="0" err="1"/>
              <a:t>aprendizaje</a:t>
            </a:r>
            <a:r>
              <a:rPr lang="en-US" sz="9600" dirty="0"/>
              <a:t> </a:t>
            </a:r>
            <a:r>
              <a:rPr lang="en-US" sz="9600" dirty="0" err="1"/>
              <a:t>estadístico</a:t>
            </a:r>
            <a:r>
              <a:rPr lang="en-US" sz="9600" dirty="0"/>
              <a:t> es </a:t>
            </a:r>
            <a:r>
              <a:rPr lang="en-US" sz="9600" dirty="0" err="1"/>
              <a:t>una</a:t>
            </a:r>
            <a:r>
              <a:rPr lang="en-US" sz="9600" dirty="0"/>
              <a:t> </a:t>
            </a:r>
            <a:r>
              <a:rPr lang="en-US" sz="9600" dirty="0" err="1"/>
              <a:t>parte</a:t>
            </a:r>
            <a:r>
              <a:rPr lang="en-US" sz="9600" dirty="0"/>
              <a:t> del campo </a:t>
            </a:r>
            <a:r>
              <a:rPr lang="en-US" sz="9600" dirty="0" err="1"/>
              <a:t>más</a:t>
            </a:r>
            <a:r>
              <a:rPr lang="en-US" sz="9600" dirty="0"/>
              <a:t> </a:t>
            </a:r>
            <a:r>
              <a:rPr lang="en-US" sz="9600" dirty="0" err="1"/>
              <a:t>amplio</a:t>
            </a:r>
            <a:r>
              <a:rPr lang="en-US" sz="9600" dirty="0"/>
              <a:t> del </a:t>
            </a:r>
            <a:r>
              <a:rPr lang="en-US" sz="9600" dirty="0" err="1"/>
              <a:t>aprendizaje</a:t>
            </a:r>
            <a:r>
              <a:rPr lang="en-US" sz="9600" dirty="0"/>
              <a:t> </a:t>
            </a:r>
            <a:r>
              <a:rPr lang="en-US" sz="9600" dirty="0" err="1"/>
              <a:t>automático</a:t>
            </a:r>
            <a:r>
              <a:rPr lang="en-US" sz="9600" dirty="0"/>
              <a:t>. </a:t>
            </a:r>
            <a:r>
              <a:rPr lang="en-US" sz="9600" dirty="0" err="1"/>
              <a:t>Mientras</a:t>
            </a:r>
            <a:r>
              <a:rPr lang="en-US" sz="9600" dirty="0"/>
              <a:t> que </a:t>
            </a:r>
            <a:r>
              <a:rPr lang="en-US" sz="9600" dirty="0" err="1"/>
              <a:t>el</a:t>
            </a:r>
            <a:r>
              <a:rPr lang="en-US" sz="9600" dirty="0"/>
              <a:t> primero se centra </a:t>
            </a:r>
            <a:r>
              <a:rPr lang="en-US" sz="9600" dirty="0" err="1"/>
              <a:t>en</a:t>
            </a:r>
            <a:r>
              <a:rPr lang="en-US" sz="9600" dirty="0"/>
              <a:t> </a:t>
            </a:r>
            <a:r>
              <a:rPr lang="en-US" sz="9600" dirty="0" err="1"/>
              <a:t>el</a:t>
            </a:r>
            <a:r>
              <a:rPr lang="en-US" sz="9600" dirty="0"/>
              <a:t> </a:t>
            </a:r>
            <a:r>
              <a:rPr lang="en-US" sz="9600" dirty="0" err="1"/>
              <a:t>análisis</a:t>
            </a:r>
            <a:r>
              <a:rPr lang="en-US" sz="9600" dirty="0"/>
              <a:t> </a:t>
            </a:r>
            <a:r>
              <a:rPr lang="en-US" sz="9600" dirty="0" err="1"/>
              <a:t>estadístico</a:t>
            </a:r>
            <a:r>
              <a:rPr lang="en-US" sz="9600" dirty="0"/>
              <a:t> y la </a:t>
            </a:r>
            <a:r>
              <a:rPr lang="en-US" sz="9600" dirty="0" err="1"/>
              <a:t>inferencia</a:t>
            </a:r>
            <a:r>
              <a:rPr lang="en-US" sz="9600" dirty="0"/>
              <a:t> de </a:t>
            </a:r>
            <a:r>
              <a:rPr lang="en-US" sz="9600" dirty="0" err="1"/>
              <a:t>los</a:t>
            </a:r>
            <a:r>
              <a:rPr lang="en-US" sz="9600" dirty="0"/>
              <a:t> </a:t>
            </a:r>
            <a:r>
              <a:rPr lang="en-US" sz="9600" dirty="0" err="1"/>
              <a:t>datos</a:t>
            </a:r>
            <a:r>
              <a:rPr lang="en-US" sz="9600" dirty="0"/>
              <a:t>, </a:t>
            </a:r>
            <a:r>
              <a:rPr lang="en-US" sz="9600" dirty="0" err="1"/>
              <a:t>el</a:t>
            </a:r>
            <a:r>
              <a:rPr lang="en-US" sz="9600" dirty="0"/>
              <a:t> </a:t>
            </a:r>
            <a:r>
              <a:rPr lang="en-US" sz="9600" dirty="0" err="1"/>
              <a:t>segundo</a:t>
            </a:r>
            <a:r>
              <a:rPr lang="en-US" sz="9600" dirty="0"/>
              <a:t> se </a:t>
            </a:r>
            <a:r>
              <a:rPr lang="en-US" sz="9600" dirty="0" err="1"/>
              <a:t>concentra</a:t>
            </a:r>
            <a:r>
              <a:rPr lang="en-US" sz="9600" dirty="0"/>
              <a:t> </a:t>
            </a:r>
            <a:r>
              <a:rPr lang="en-US" sz="9600" dirty="0" err="1"/>
              <a:t>en</a:t>
            </a:r>
            <a:r>
              <a:rPr lang="en-US" sz="9600" dirty="0"/>
              <a:t> </a:t>
            </a:r>
            <a:r>
              <a:rPr lang="en-US" sz="9600" dirty="0" err="1"/>
              <a:t>desarrollar</a:t>
            </a:r>
            <a:r>
              <a:rPr lang="en-US" sz="9600" dirty="0"/>
              <a:t> </a:t>
            </a:r>
            <a:r>
              <a:rPr lang="en-US" sz="9600" dirty="0" err="1"/>
              <a:t>algoritmos</a:t>
            </a:r>
            <a:r>
              <a:rPr lang="en-US" sz="9600" dirty="0"/>
              <a:t> que </a:t>
            </a:r>
            <a:r>
              <a:rPr lang="en-US" sz="9600" dirty="0" err="1"/>
              <a:t>permitan</a:t>
            </a:r>
            <a:r>
              <a:rPr lang="en-US" sz="9600" dirty="0"/>
              <a:t> a las </a:t>
            </a:r>
            <a:r>
              <a:rPr lang="en-US" sz="9600" dirty="0" err="1"/>
              <a:t>máquinas</a:t>
            </a:r>
            <a:r>
              <a:rPr lang="en-US" sz="9600" dirty="0"/>
              <a:t> </a:t>
            </a:r>
            <a:r>
              <a:rPr lang="en-US" sz="9600" dirty="0" err="1"/>
              <a:t>aprender</a:t>
            </a:r>
            <a:r>
              <a:rPr lang="en-US" sz="9600" dirty="0"/>
              <a:t> de </a:t>
            </a:r>
            <a:r>
              <a:rPr lang="en-US" sz="9600" dirty="0" err="1"/>
              <a:t>los</a:t>
            </a:r>
            <a:r>
              <a:rPr lang="en-US" sz="9600" dirty="0"/>
              <a:t> </a:t>
            </a:r>
            <a:r>
              <a:rPr lang="en-US" sz="9600" dirty="0" err="1"/>
              <a:t>datos</a:t>
            </a:r>
            <a:r>
              <a:rPr lang="en-US" sz="9600" dirty="0"/>
              <a:t> y </a:t>
            </a:r>
            <a:r>
              <a:rPr lang="en-US" sz="9600" dirty="0" err="1"/>
              <a:t>realizar</a:t>
            </a:r>
            <a:r>
              <a:rPr lang="en-US" sz="9600" dirty="0"/>
              <a:t> </a:t>
            </a:r>
            <a:r>
              <a:rPr lang="en-US" sz="9600" dirty="0" err="1"/>
              <a:t>tareas</a:t>
            </a:r>
            <a:r>
              <a:rPr lang="en-US" sz="9600" dirty="0"/>
              <a:t> </a:t>
            </a:r>
            <a:r>
              <a:rPr lang="en-US" sz="9600" dirty="0" err="1"/>
              <a:t>específicas</a:t>
            </a:r>
            <a:r>
              <a:rPr lang="en-US" sz="9600" dirty="0"/>
              <a:t>.</a:t>
            </a:r>
            <a:endParaRPr lang="en-US" sz="8000" dirty="0"/>
          </a:p>
          <a:p>
            <a:pPr>
              <a:buFont typeface="Arial" panose="020B0604020202020204" pitchFamily="34" charset="0"/>
              <a:buChar char="•"/>
            </a:pP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18</a:t>
            </a:fld>
            <a:endParaRPr lang="es-ES_tradnl"/>
          </a:p>
        </p:txBody>
      </p:sp>
    </p:spTree>
    <p:extLst>
      <p:ext uri="{BB962C8B-B14F-4D97-AF65-F5344CB8AC3E}">
        <p14:creationId xmlns:p14="http://schemas.microsoft.com/office/powerpoint/2010/main" val="20014775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19</a:t>
            </a:fld>
            <a:endParaRPr lang="es-ES_tradnl"/>
          </a:p>
        </p:txBody>
      </p:sp>
    </p:spTree>
    <p:extLst>
      <p:ext uri="{BB962C8B-B14F-4D97-AF65-F5344CB8AC3E}">
        <p14:creationId xmlns:p14="http://schemas.microsoft.com/office/powerpoint/2010/main" val="39671065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20</a:t>
            </a:fld>
            <a:endParaRPr lang="es-ES_tradnl"/>
          </a:p>
        </p:txBody>
      </p:sp>
    </p:spTree>
    <p:extLst>
      <p:ext uri="{BB962C8B-B14F-4D97-AF65-F5344CB8AC3E}">
        <p14:creationId xmlns:p14="http://schemas.microsoft.com/office/powerpoint/2010/main" val="2932101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342900" marR="0" lvl="0" indent="-342900" algn="l" defTabSz="914400" rtl="0" eaLnBrk="1" fontAlgn="auto" latinLnBrk="0" hangingPunct="1">
              <a:lnSpc>
                <a:spcPct val="100000"/>
              </a:lnSpc>
              <a:spcBef>
                <a:spcPts val="0"/>
              </a:spcBef>
              <a:spcAft>
                <a:spcPts val="0"/>
              </a:spcAft>
              <a:buClrTx/>
              <a:buSzTx/>
              <a:buFontTx/>
              <a:buAutoNum type="arabicParenR"/>
              <a:tabLst/>
              <a:defRPr/>
            </a:pPr>
            <a:r>
              <a:rPr lang="en-US" sz="1800" dirty="0">
                <a:effectLst/>
                <a:latin typeface="NimbusRomNo9L"/>
              </a:rPr>
              <a:t>A program for predicting stock market prices must learn to adapt when conditions change from boom to bust. </a:t>
            </a:r>
          </a:p>
          <a:p>
            <a:pPr marL="342900" marR="0" lvl="0" indent="-342900" algn="l" defTabSz="914400" rtl="0" eaLnBrk="1" fontAlgn="auto" latinLnBrk="0" hangingPunct="1">
              <a:lnSpc>
                <a:spcPct val="100000"/>
              </a:lnSpc>
              <a:spcBef>
                <a:spcPts val="0"/>
              </a:spcBef>
              <a:spcAft>
                <a:spcPts val="0"/>
              </a:spcAft>
              <a:buClrTx/>
              <a:buSzTx/>
              <a:buFontTx/>
              <a:buAutoNum type="arabicParenR"/>
              <a:tabLst/>
              <a:defRPr/>
            </a:pPr>
            <a:r>
              <a:rPr lang="en-US" sz="1800" dirty="0">
                <a:effectLst/>
                <a:latin typeface="NimbusRomNo9L"/>
              </a:rPr>
              <a:t>Most people are good at recognizing the faces of family members, but they do it subconsciously, so even the best programmers don’t know how to program a computer to accomplish that task, except by using machine learning algorithms. </a:t>
            </a:r>
            <a:endParaRPr lang="en-US" sz="9600" dirty="0"/>
          </a:p>
          <a:p>
            <a:pPr marL="1371600" marR="0" lvl="0" indent="-1371600" algn="l" defTabSz="914400" rtl="0" eaLnBrk="1" fontAlgn="auto" latinLnBrk="0" hangingPunct="1">
              <a:lnSpc>
                <a:spcPct val="100000"/>
              </a:lnSpc>
              <a:spcBef>
                <a:spcPts val="0"/>
              </a:spcBef>
              <a:spcAft>
                <a:spcPts val="0"/>
              </a:spcAft>
              <a:buClrTx/>
              <a:buSzTx/>
              <a:buFontTx/>
              <a:buAutoNum type="arabicParenR"/>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a:t>
            </a:fld>
            <a:endParaRPr lang="es-ES_tradnl"/>
          </a:p>
        </p:txBody>
      </p:sp>
    </p:spTree>
    <p:extLst>
      <p:ext uri="{BB962C8B-B14F-4D97-AF65-F5344CB8AC3E}">
        <p14:creationId xmlns:p14="http://schemas.microsoft.com/office/powerpoint/2010/main" val="4464418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21</a:t>
            </a:fld>
            <a:endParaRPr lang="es-ES_tradnl"/>
          </a:p>
        </p:txBody>
      </p:sp>
    </p:spTree>
    <p:extLst>
      <p:ext uri="{BB962C8B-B14F-4D97-AF65-F5344CB8AC3E}">
        <p14:creationId xmlns:p14="http://schemas.microsoft.com/office/powerpoint/2010/main" val="11935549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22</a:t>
            </a:fld>
            <a:endParaRPr lang="es-ES_tradnl"/>
          </a:p>
        </p:txBody>
      </p:sp>
    </p:spTree>
    <p:extLst>
      <p:ext uri="{BB962C8B-B14F-4D97-AF65-F5344CB8AC3E}">
        <p14:creationId xmlns:p14="http://schemas.microsoft.com/office/powerpoint/2010/main" val="8627654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23</a:t>
            </a:fld>
            <a:endParaRPr lang="es-ES_tradnl"/>
          </a:p>
        </p:txBody>
      </p:sp>
    </p:spTree>
    <p:extLst>
      <p:ext uri="{BB962C8B-B14F-4D97-AF65-F5344CB8AC3E}">
        <p14:creationId xmlns:p14="http://schemas.microsoft.com/office/powerpoint/2010/main" val="13908048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24</a:t>
            </a:fld>
            <a:endParaRPr lang="es-ES_tradnl"/>
          </a:p>
        </p:txBody>
      </p:sp>
    </p:spTree>
    <p:extLst>
      <p:ext uri="{BB962C8B-B14F-4D97-AF65-F5344CB8AC3E}">
        <p14:creationId xmlns:p14="http://schemas.microsoft.com/office/powerpoint/2010/main" val="20912704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25</a:t>
            </a:fld>
            <a:endParaRPr lang="es-ES_tradnl"/>
          </a:p>
        </p:txBody>
      </p:sp>
    </p:spTree>
    <p:extLst>
      <p:ext uri="{BB962C8B-B14F-4D97-AF65-F5344CB8AC3E}">
        <p14:creationId xmlns:p14="http://schemas.microsoft.com/office/powerpoint/2010/main" val="11920712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Mencionar que todo lo que tiene varianza nos indica que cuando más ruido tenga los datos, el error será más grande. Esta fórmula deja esto más explicito que el de mínimo cuadrados.</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26</a:t>
            </a:fld>
            <a:endParaRPr lang="es-ES_tradnl"/>
          </a:p>
        </p:txBody>
      </p:sp>
    </p:spTree>
    <p:extLst>
      <p:ext uri="{BB962C8B-B14F-4D97-AF65-F5344CB8AC3E}">
        <p14:creationId xmlns:p14="http://schemas.microsoft.com/office/powerpoint/2010/main" val="4679148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27</a:t>
            </a:fld>
            <a:endParaRPr lang="es-ES_tradnl"/>
          </a:p>
        </p:txBody>
      </p:sp>
    </p:spTree>
    <p:extLst>
      <p:ext uri="{BB962C8B-B14F-4D97-AF65-F5344CB8AC3E}">
        <p14:creationId xmlns:p14="http://schemas.microsoft.com/office/powerpoint/2010/main" val="30954120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28</a:t>
            </a:fld>
            <a:endParaRPr lang="es-ES_tradnl"/>
          </a:p>
        </p:txBody>
      </p:sp>
    </p:spTree>
    <p:extLst>
      <p:ext uri="{BB962C8B-B14F-4D97-AF65-F5344CB8AC3E}">
        <p14:creationId xmlns:p14="http://schemas.microsoft.com/office/powerpoint/2010/main" val="38539991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d+1 Son la quita de grado de libertad, que son los coeficientes de la regresión</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29</a:t>
            </a:fld>
            <a:endParaRPr lang="es-ES_tradnl"/>
          </a:p>
        </p:txBody>
      </p:sp>
    </p:spTree>
    <p:extLst>
      <p:ext uri="{BB962C8B-B14F-4D97-AF65-F5344CB8AC3E}">
        <p14:creationId xmlns:p14="http://schemas.microsoft.com/office/powerpoint/2010/main" val="252087460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30</a:t>
            </a:fld>
            <a:endParaRPr lang="es-ES_tradnl"/>
          </a:p>
        </p:txBody>
      </p:sp>
    </p:spTree>
    <p:extLst>
      <p:ext uri="{BB962C8B-B14F-4D97-AF65-F5344CB8AC3E}">
        <p14:creationId xmlns:p14="http://schemas.microsoft.com/office/powerpoint/2010/main" val="13437256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a:t>
            </a:fld>
            <a:endParaRPr lang="es-ES_tradnl"/>
          </a:p>
        </p:txBody>
      </p:sp>
    </p:spTree>
    <p:extLst>
      <p:ext uri="{BB962C8B-B14F-4D97-AF65-F5344CB8AC3E}">
        <p14:creationId xmlns:p14="http://schemas.microsoft.com/office/powerpoint/2010/main" val="15624210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31</a:t>
            </a:fld>
            <a:endParaRPr lang="es-ES_tradnl"/>
          </a:p>
        </p:txBody>
      </p:sp>
    </p:spTree>
    <p:extLst>
      <p:ext uri="{BB962C8B-B14F-4D97-AF65-F5344CB8AC3E}">
        <p14:creationId xmlns:p14="http://schemas.microsoft.com/office/powerpoint/2010/main" val="37231244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32</a:t>
            </a:fld>
            <a:endParaRPr lang="es-ES_tradnl"/>
          </a:p>
        </p:txBody>
      </p:sp>
    </p:spTree>
    <p:extLst>
      <p:ext uri="{BB962C8B-B14F-4D97-AF65-F5344CB8AC3E}">
        <p14:creationId xmlns:p14="http://schemas.microsoft.com/office/powerpoint/2010/main" val="10570708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33</a:t>
            </a:fld>
            <a:endParaRPr lang="es-ES_tradnl"/>
          </a:p>
        </p:txBody>
      </p:sp>
    </p:spTree>
    <p:extLst>
      <p:ext uri="{BB962C8B-B14F-4D97-AF65-F5344CB8AC3E}">
        <p14:creationId xmlns:p14="http://schemas.microsoft.com/office/powerpoint/2010/main" val="373153259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34</a:t>
            </a:fld>
            <a:endParaRPr lang="es-ES_tradnl"/>
          </a:p>
        </p:txBody>
      </p:sp>
    </p:spTree>
    <p:extLst>
      <p:ext uri="{BB962C8B-B14F-4D97-AF65-F5344CB8AC3E}">
        <p14:creationId xmlns:p14="http://schemas.microsoft.com/office/powerpoint/2010/main" val="22651517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35</a:t>
            </a:fld>
            <a:endParaRPr lang="es-ES_tradnl"/>
          </a:p>
        </p:txBody>
      </p:sp>
    </p:spTree>
    <p:extLst>
      <p:ext uri="{BB962C8B-B14F-4D97-AF65-F5344CB8AC3E}">
        <p14:creationId xmlns:p14="http://schemas.microsoft.com/office/powerpoint/2010/main" val="371157470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36</a:t>
            </a:fld>
            <a:endParaRPr lang="es-ES_tradnl"/>
          </a:p>
        </p:txBody>
      </p:sp>
    </p:spTree>
    <p:extLst>
      <p:ext uri="{BB962C8B-B14F-4D97-AF65-F5344CB8AC3E}">
        <p14:creationId xmlns:p14="http://schemas.microsoft.com/office/powerpoint/2010/main" val="65934391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37</a:t>
            </a:fld>
            <a:endParaRPr lang="es-ES_tradnl"/>
          </a:p>
        </p:txBody>
      </p:sp>
    </p:spTree>
    <p:extLst>
      <p:ext uri="{BB962C8B-B14F-4D97-AF65-F5344CB8AC3E}">
        <p14:creationId xmlns:p14="http://schemas.microsoft.com/office/powerpoint/2010/main" val="328016575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38</a:t>
            </a:fld>
            <a:endParaRPr lang="es-ES_tradnl"/>
          </a:p>
        </p:txBody>
      </p:sp>
    </p:spTree>
    <p:extLst>
      <p:ext uri="{BB962C8B-B14F-4D97-AF65-F5344CB8AC3E}">
        <p14:creationId xmlns:p14="http://schemas.microsoft.com/office/powerpoint/2010/main" val="48352505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39</a:t>
            </a:fld>
            <a:endParaRPr lang="es-ES_tradnl"/>
          </a:p>
        </p:txBody>
      </p:sp>
    </p:spTree>
    <p:extLst>
      <p:ext uri="{BB962C8B-B14F-4D97-AF65-F5344CB8AC3E}">
        <p14:creationId xmlns:p14="http://schemas.microsoft.com/office/powerpoint/2010/main" val="151760633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40</a:t>
            </a:fld>
            <a:endParaRPr lang="es-ES_tradnl"/>
          </a:p>
        </p:txBody>
      </p:sp>
    </p:spTree>
    <p:extLst>
      <p:ext uri="{BB962C8B-B14F-4D97-AF65-F5344CB8AC3E}">
        <p14:creationId xmlns:p14="http://schemas.microsoft.com/office/powerpoint/2010/main" val="2420416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a:t>
            </a:fld>
            <a:endParaRPr lang="es-ES_tradnl"/>
          </a:p>
        </p:txBody>
      </p:sp>
    </p:spTree>
    <p:extLst>
      <p:ext uri="{BB962C8B-B14F-4D97-AF65-F5344CB8AC3E}">
        <p14:creationId xmlns:p14="http://schemas.microsoft.com/office/powerpoint/2010/main" val="357685631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41</a:t>
            </a:fld>
            <a:endParaRPr lang="es-ES_tradnl"/>
          </a:p>
        </p:txBody>
      </p:sp>
    </p:spTree>
    <p:extLst>
      <p:ext uri="{BB962C8B-B14F-4D97-AF65-F5344CB8AC3E}">
        <p14:creationId xmlns:p14="http://schemas.microsoft.com/office/powerpoint/2010/main" val="344940725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42</a:t>
            </a:fld>
            <a:endParaRPr lang="es-ES_tradnl"/>
          </a:p>
        </p:txBody>
      </p:sp>
    </p:spTree>
    <p:extLst>
      <p:ext uri="{BB962C8B-B14F-4D97-AF65-F5344CB8AC3E}">
        <p14:creationId xmlns:p14="http://schemas.microsoft.com/office/powerpoint/2010/main" val="283588166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Siempre calcular con las métricas de set de entrenamiento y luego aplicar al set de evaluación. Sino estamos haciendo trampa</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43</a:t>
            </a:fld>
            <a:endParaRPr lang="es-ES_tradnl"/>
          </a:p>
        </p:txBody>
      </p:sp>
    </p:spTree>
    <p:extLst>
      <p:ext uri="{BB962C8B-B14F-4D97-AF65-F5344CB8AC3E}">
        <p14:creationId xmlns:p14="http://schemas.microsoft.com/office/powerpoint/2010/main" val="335928042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44</a:t>
            </a:fld>
            <a:endParaRPr lang="es-ES_tradnl"/>
          </a:p>
        </p:txBody>
      </p:sp>
    </p:spTree>
    <p:extLst>
      <p:ext uri="{BB962C8B-B14F-4D97-AF65-F5344CB8AC3E}">
        <p14:creationId xmlns:p14="http://schemas.microsoft.com/office/powerpoint/2010/main" val="274439796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45</a:t>
            </a:fld>
            <a:endParaRPr lang="es-ES_tradnl"/>
          </a:p>
        </p:txBody>
      </p:sp>
    </p:spTree>
    <p:extLst>
      <p:ext uri="{BB962C8B-B14F-4D97-AF65-F5344CB8AC3E}">
        <p14:creationId xmlns:p14="http://schemas.microsoft.com/office/powerpoint/2010/main" val="28824058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46</a:t>
            </a:fld>
            <a:endParaRPr lang="es-ES_tradnl"/>
          </a:p>
        </p:txBody>
      </p:sp>
    </p:spTree>
    <p:extLst>
      <p:ext uri="{BB962C8B-B14F-4D97-AF65-F5344CB8AC3E}">
        <p14:creationId xmlns:p14="http://schemas.microsoft.com/office/powerpoint/2010/main" val="299775381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47</a:t>
            </a:fld>
            <a:endParaRPr lang="es-ES_tradnl"/>
          </a:p>
        </p:txBody>
      </p:sp>
    </p:spTree>
    <p:extLst>
      <p:ext uri="{BB962C8B-B14F-4D97-AF65-F5344CB8AC3E}">
        <p14:creationId xmlns:p14="http://schemas.microsoft.com/office/powerpoint/2010/main" val="5318379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48</a:t>
            </a:fld>
            <a:endParaRPr lang="es-ES_tradnl"/>
          </a:p>
        </p:txBody>
      </p:sp>
    </p:spTree>
    <p:extLst>
      <p:ext uri="{BB962C8B-B14F-4D97-AF65-F5344CB8AC3E}">
        <p14:creationId xmlns:p14="http://schemas.microsoft.com/office/powerpoint/2010/main" val="165679493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49</a:t>
            </a:fld>
            <a:endParaRPr lang="es-ES_tradnl"/>
          </a:p>
        </p:txBody>
      </p:sp>
    </p:spTree>
    <p:extLst>
      <p:ext uri="{BB962C8B-B14F-4D97-AF65-F5344CB8AC3E}">
        <p14:creationId xmlns:p14="http://schemas.microsoft.com/office/powerpoint/2010/main" val="69313727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Un problema de este </a:t>
            </a:r>
            <a:r>
              <a:rPr lang="es-ES" sz="6000" dirty="0" err="1"/>
              <a:t>encoding</a:t>
            </a:r>
            <a:r>
              <a:rPr lang="es-ES" sz="6000" dirty="0"/>
              <a:t>, es que si tenemos mucha cardinalidad nos puede dar demasiadas columnas.  </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50</a:t>
            </a:fld>
            <a:endParaRPr lang="es-ES_tradnl"/>
          </a:p>
        </p:txBody>
      </p:sp>
    </p:spTree>
    <p:extLst>
      <p:ext uri="{BB962C8B-B14F-4D97-AF65-F5344CB8AC3E}">
        <p14:creationId xmlns:p14="http://schemas.microsoft.com/office/powerpoint/2010/main" val="332729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Buscamos que la predicción sea lo más cerca al y verdadero. </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a:t>
            </a:fld>
            <a:endParaRPr lang="es-ES_tradnl"/>
          </a:p>
        </p:txBody>
      </p:sp>
    </p:spTree>
    <p:extLst>
      <p:ext uri="{BB962C8B-B14F-4D97-AF65-F5344CB8AC3E}">
        <p14:creationId xmlns:p14="http://schemas.microsoft.com/office/powerpoint/2010/main" val="152227340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51</a:t>
            </a:fld>
            <a:endParaRPr lang="es-ES_tradnl"/>
          </a:p>
        </p:txBody>
      </p:sp>
    </p:spTree>
    <p:extLst>
      <p:ext uri="{BB962C8B-B14F-4D97-AF65-F5344CB8AC3E}">
        <p14:creationId xmlns:p14="http://schemas.microsoft.com/office/powerpoint/2010/main" val="424619412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52</a:t>
            </a:fld>
            <a:endParaRPr lang="es-ES_tradnl"/>
          </a:p>
        </p:txBody>
      </p:sp>
    </p:spTree>
    <p:extLst>
      <p:ext uri="{BB962C8B-B14F-4D97-AF65-F5344CB8AC3E}">
        <p14:creationId xmlns:p14="http://schemas.microsoft.com/office/powerpoint/2010/main" val="1807476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53</a:t>
            </a:fld>
            <a:endParaRPr lang="es-ES_tradnl"/>
          </a:p>
        </p:txBody>
      </p:sp>
    </p:spTree>
    <p:extLst>
      <p:ext uri="{BB962C8B-B14F-4D97-AF65-F5344CB8AC3E}">
        <p14:creationId xmlns:p14="http://schemas.microsoft.com/office/powerpoint/2010/main" val="303318029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54</a:t>
            </a:fld>
            <a:endParaRPr lang="es-ES_tradnl"/>
          </a:p>
        </p:txBody>
      </p:sp>
    </p:spTree>
    <p:extLst>
      <p:ext uri="{BB962C8B-B14F-4D97-AF65-F5344CB8AC3E}">
        <p14:creationId xmlns:p14="http://schemas.microsoft.com/office/powerpoint/2010/main" val="257493818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55</a:t>
            </a:fld>
            <a:endParaRPr lang="es-ES_tradnl"/>
          </a:p>
        </p:txBody>
      </p:sp>
    </p:spTree>
    <p:extLst>
      <p:ext uri="{BB962C8B-B14F-4D97-AF65-F5344CB8AC3E}">
        <p14:creationId xmlns:p14="http://schemas.microsoft.com/office/powerpoint/2010/main" val="426183565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Si tenemos muchas variables probar todas las combinaciones puede llevar una eternidad. Por eso </a:t>
            </a:r>
            <a:r>
              <a:rPr lang="es-ES" sz="6000" dirty="0" err="1"/>
              <a:t>usaomos</a:t>
            </a:r>
            <a:r>
              <a:rPr lang="es-ES" sz="6000" dirty="0"/>
              <a:t> estos métodos.</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56</a:t>
            </a:fld>
            <a:endParaRPr lang="es-ES_tradnl"/>
          </a:p>
        </p:txBody>
      </p:sp>
    </p:spTree>
    <p:extLst>
      <p:ext uri="{BB962C8B-B14F-4D97-AF65-F5344CB8AC3E}">
        <p14:creationId xmlns:p14="http://schemas.microsoft.com/office/powerpoint/2010/main" val="10517753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57</a:t>
            </a:fld>
            <a:endParaRPr lang="es-ES_tradnl"/>
          </a:p>
        </p:txBody>
      </p:sp>
    </p:spTree>
    <p:extLst>
      <p:ext uri="{BB962C8B-B14F-4D97-AF65-F5344CB8AC3E}">
        <p14:creationId xmlns:p14="http://schemas.microsoft.com/office/powerpoint/2010/main" val="227197542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58</a:t>
            </a:fld>
            <a:endParaRPr lang="es-ES_tradnl"/>
          </a:p>
        </p:txBody>
      </p:sp>
    </p:spTree>
    <p:extLst>
      <p:ext uri="{BB962C8B-B14F-4D97-AF65-F5344CB8AC3E}">
        <p14:creationId xmlns:p14="http://schemas.microsoft.com/office/powerpoint/2010/main" val="428412343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err="1"/>
              <a:t>Radj</a:t>
            </a:r>
            <a:r>
              <a:rPr lang="es-ES" sz="6000" dirty="0"/>
              <a:t> nos habla un poco de varianza y sesgo. Cuando mas cantidad de datos de observación tengamos, mas cantidad de coeficientes podemos tener, de tal forma de reducir el sobreajuste.</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59</a:t>
            </a:fld>
            <a:endParaRPr lang="es-ES_tradnl"/>
          </a:p>
        </p:txBody>
      </p:sp>
    </p:spTree>
    <p:extLst>
      <p:ext uri="{BB962C8B-B14F-4D97-AF65-F5344CB8AC3E}">
        <p14:creationId xmlns:p14="http://schemas.microsoft.com/office/powerpoint/2010/main" val="406202355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60</a:t>
            </a:fld>
            <a:endParaRPr lang="es-ES_tradnl"/>
          </a:p>
        </p:txBody>
      </p:sp>
    </p:spTree>
    <p:extLst>
      <p:ext uri="{BB962C8B-B14F-4D97-AF65-F5344CB8AC3E}">
        <p14:creationId xmlns:p14="http://schemas.microsoft.com/office/powerpoint/2010/main" val="41449070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a:t>
            </a:fld>
            <a:endParaRPr lang="es-ES_tradnl"/>
          </a:p>
        </p:txBody>
      </p:sp>
    </p:spTree>
    <p:extLst>
      <p:ext uri="{BB962C8B-B14F-4D97-AF65-F5344CB8AC3E}">
        <p14:creationId xmlns:p14="http://schemas.microsoft.com/office/powerpoint/2010/main" val="283896635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61</a:t>
            </a:fld>
            <a:endParaRPr lang="es-ES_tradnl"/>
          </a:p>
        </p:txBody>
      </p:sp>
    </p:spTree>
    <p:extLst>
      <p:ext uri="{BB962C8B-B14F-4D97-AF65-F5344CB8AC3E}">
        <p14:creationId xmlns:p14="http://schemas.microsoft.com/office/powerpoint/2010/main" val="145288883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62</a:t>
            </a:fld>
            <a:endParaRPr lang="es-ES_tradnl"/>
          </a:p>
        </p:txBody>
      </p:sp>
    </p:spTree>
    <p:extLst>
      <p:ext uri="{BB962C8B-B14F-4D97-AF65-F5344CB8AC3E}">
        <p14:creationId xmlns:p14="http://schemas.microsoft.com/office/powerpoint/2010/main" val="18589940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63</a:t>
            </a:fld>
            <a:endParaRPr lang="es-ES_tradnl"/>
          </a:p>
        </p:txBody>
      </p:sp>
    </p:spTree>
    <p:extLst>
      <p:ext uri="{BB962C8B-B14F-4D97-AF65-F5344CB8AC3E}">
        <p14:creationId xmlns:p14="http://schemas.microsoft.com/office/powerpoint/2010/main" val="365397457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64</a:t>
            </a:fld>
            <a:endParaRPr lang="es-ES_tradnl"/>
          </a:p>
        </p:txBody>
      </p:sp>
    </p:spTree>
    <p:extLst>
      <p:ext uri="{BB962C8B-B14F-4D97-AF65-F5344CB8AC3E}">
        <p14:creationId xmlns:p14="http://schemas.microsoft.com/office/powerpoint/2010/main" val="137749064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65</a:t>
            </a:fld>
            <a:endParaRPr lang="es-ES_tradnl"/>
          </a:p>
        </p:txBody>
      </p:sp>
    </p:spTree>
    <p:extLst>
      <p:ext uri="{BB962C8B-B14F-4D97-AF65-F5344CB8AC3E}">
        <p14:creationId xmlns:p14="http://schemas.microsoft.com/office/powerpoint/2010/main" val="389367549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66</a:t>
            </a:fld>
            <a:endParaRPr lang="es-ES_tradnl"/>
          </a:p>
        </p:txBody>
      </p:sp>
    </p:spTree>
    <p:extLst>
      <p:ext uri="{BB962C8B-B14F-4D97-AF65-F5344CB8AC3E}">
        <p14:creationId xmlns:p14="http://schemas.microsoft.com/office/powerpoint/2010/main" val="419627553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67</a:t>
            </a:fld>
            <a:endParaRPr lang="es-ES_tradnl"/>
          </a:p>
        </p:txBody>
      </p:sp>
    </p:spTree>
    <p:extLst>
      <p:ext uri="{BB962C8B-B14F-4D97-AF65-F5344CB8AC3E}">
        <p14:creationId xmlns:p14="http://schemas.microsoft.com/office/powerpoint/2010/main" val="225463963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68</a:t>
            </a:fld>
            <a:endParaRPr lang="es-ES_tradnl"/>
          </a:p>
        </p:txBody>
      </p:sp>
    </p:spTree>
    <p:extLst>
      <p:ext uri="{BB962C8B-B14F-4D97-AF65-F5344CB8AC3E}">
        <p14:creationId xmlns:p14="http://schemas.microsoft.com/office/powerpoint/2010/main" val="417176806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69</a:t>
            </a:fld>
            <a:endParaRPr lang="es-ES_tradnl"/>
          </a:p>
        </p:txBody>
      </p:sp>
    </p:spTree>
    <p:extLst>
      <p:ext uri="{BB962C8B-B14F-4D97-AF65-F5344CB8AC3E}">
        <p14:creationId xmlns:p14="http://schemas.microsoft.com/office/powerpoint/2010/main" val="408450074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70</a:t>
            </a:fld>
            <a:endParaRPr lang="es-ES_tradnl"/>
          </a:p>
        </p:txBody>
      </p:sp>
    </p:spTree>
    <p:extLst>
      <p:ext uri="{BB962C8B-B14F-4D97-AF65-F5344CB8AC3E}">
        <p14:creationId xmlns:p14="http://schemas.microsoft.com/office/powerpoint/2010/main" val="14041480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a:t>
            </a:fld>
            <a:endParaRPr lang="es-ES_tradnl"/>
          </a:p>
        </p:txBody>
      </p:sp>
    </p:spTree>
    <p:extLst>
      <p:ext uri="{BB962C8B-B14F-4D97-AF65-F5344CB8AC3E}">
        <p14:creationId xmlns:p14="http://schemas.microsoft.com/office/powerpoint/2010/main" val="223227138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71</a:t>
            </a:fld>
            <a:endParaRPr lang="es-ES_tradnl"/>
          </a:p>
        </p:txBody>
      </p:sp>
    </p:spTree>
    <p:extLst>
      <p:ext uri="{BB962C8B-B14F-4D97-AF65-F5344CB8AC3E}">
        <p14:creationId xmlns:p14="http://schemas.microsoft.com/office/powerpoint/2010/main" val="173393964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72</a:t>
            </a:fld>
            <a:endParaRPr lang="es-ES_tradnl"/>
          </a:p>
        </p:txBody>
      </p:sp>
    </p:spTree>
    <p:extLst>
      <p:ext uri="{BB962C8B-B14F-4D97-AF65-F5344CB8AC3E}">
        <p14:creationId xmlns:p14="http://schemas.microsoft.com/office/powerpoint/2010/main" val="1303732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73</a:t>
            </a:fld>
            <a:endParaRPr lang="es-ES_tradnl"/>
          </a:p>
        </p:txBody>
      </p:sp>
    </p:spTree>
    <p:extLst>
      <p:ext uri="{BB962C8B-B14F-4D97-AF65-F5344CB8AC3E}">
        <p14:creationId xmlns:p14="http://schemas.microsoft.com/office/powerpoint/2010/main" val="70710737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74</a:t>
            </a:fld>
            <a:endParaRPr lang="es-ES_tradnl"/>
          </a:p>
        </p:txBody>
      </p:sp>
    </p:spTree>
    <p:extLst>
      <p:ext uri="{BB962C8B-B14F-4D97-AF65-F5344CB8AC3E}">
        <p14:creationId xmlns:p14="http://schemas.microsoft.com/office/powerpoint/2010/main" val="366805865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75</a:t>
            </a:fld>
            <a:endParaRPr lang="es-ES_tradnl"/>
          </a:p>
        </p:txBody>
      </p:sp>
    </p:spTree>
    <p:extLst>
      <p:ext uri="{BB962C8B-B14F-4D97-AF65-F5344CB8AC3E}">
        <p14:creationId xmlns:p14="http://schemas.microsoft.com/office/powerpoint/2010/main" val="381988879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76</a:t>
            </a:fld>
            <a:endParaRPr lang="es-ES_tradnl"/>
          </a:p>
        </p:txBody>
      </p:sp>
    </p:spTree>
    <p:extLst>
      <p:ext uri="{BB962C8B-B14F-4D97-AF65-F5344CB8AC3E}">
        <p14:creationId xmlns:p14="http://schemas.microsoft.com/office/powerpoint/2010/main" val="29100630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77</a:t>
            </a:fld>
            <a:endParaRPr lang="es-ES_tradnl"/>
          </a:p>
        </p:txBody>
      </p:sp>
    </p:spTree>
    <p:extLst>
      <p:ext uri="{BB962C8B-B14F-4D97-AF65-F5344CB8AC3E}">
        <p14:creationId xmlns:p14="http://schemas.microsoft.com/office/powerpoint/2010/main" val="35719549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9</a:t>
            </a:fld>
            <a:endParaRPr lang="es-ES_tradnl"/>
          </a:p>
        </p:txBody>
      </p:sp>
    </p:spTree>
    <p:extLst>
      <p:ext uri="{BB962C8B-B14F-4D97-AF65-F5344CB8AC3E}">
        <p14:creationId xmlns:p14="http://schemas.microsoft.com/office/powerpoint/2010/main" val="18779173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10</a:t>
            </a:fld>
            <a:endParaRPr lang="es-ES_tradnl"/>
          </a:p>
        </p:txBody>
      </p:sp>
    </p:spTree>
    <p:extLst>
      <p:ext uri="{BB962C8B-B14F-4D97-AF65-F5344CB8AC3E}">
        <p14:creationId xmlns:p14="http://schemas.microsoft.com/office/powerpoint/2010/main" val="19875115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BBCD4F60-3B00-4DB4-90A4-67F8107A0900}" type="datetime1">
              <a:rPr lang="en-US" smtClean="0"/>
              <a:t>4/5/24</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115346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5C12018-AE0B-45B3-8833-1C61B747ADFD}" type="datetime1">
              <a:rPr lang="en-US" smtClean="0"/>
              <a:t>4/5/24</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49095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BC874D72-DF44-407D-AEE5-0273DD00D922}" type="datetime1">
              <a:rPr lang="en-US" smtClean="0"/>
              <a:t>4/5/24</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74632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626DE685-1B6F-4D7C-AEF2-C9AD71EC467A}" type="datetime1">
              <a:rPr lang="en-US" smtClean="0"/>
              <a:t>4/5/24</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65610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6E20BAB-D1DB-4DC1-908A-9B5E73715905}" type="datetime1">
              <a:rPr lang="en-US" smtClean="0"/>
              <a:t>4/5/24</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39738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82D2DD5A-C337-4F22-BED0-547AFC68CFD6}" type="datetime1">
              <a:rPr lang="en-US" smtClean="0"/>
              <a:t>4/5/24</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595405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FA38DFBF-4DB8-447F-A740-22B1B0F7DDD8}" type="datetime1">
              <a:rPr lang="en-US" smtClean="0"/>
              <a:t>4/5/24</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295911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8812435-B87A-4434-B86A-1406D5D81959}" type="datetime1">
              <a:rPr lang="en-US" smtClean="0"/>
              <a:t>4/5/24</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675197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3B850E0-9242-469C-9FA7-447D7E43FF29}" type="datetime1">
              <a:rPr lang="en-US" smtClean="0"/>
              <a:t>4/5/24</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01535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CA9184C1-634B-4D2F-90E1-C39B48114444}" type="datetime1">
              <a:rPr lang="en-US" smtClean="0"/>
              <a:t>4/5/24</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98204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602A4FC1-9CCD-4E4B-AB4D-5CAEC19C950B}" type="datetime1">
              <a:rPr lang="en-US" smtClean="0"/>
              <a:t>4/5/24</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07054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FBA78304-8938-479D-8111-AA943458A814}" type="datetime1">
              <a:rPr lang="en-US" smtClean="0"/>
              <a:t>4/5/24</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Sample Footer Text</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73380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21" r:id="rId6"/>
    <p:sldLayoutId id="2147483716" r:id="rId7"/>
    <p:sldLayoutId id="2147483717" r:id="rId8"/>
    <p:sldLayoutId id="2147483718" r:id="rId9"/>
    <p:sldLayoutId id="2147483720" r:id="rId10"/>
    <p:sldLayoutId id="2147483719"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9.sv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8.xml"/><Relationship Id="rId1" Type="http://schemas.openxmlformats.org/officeDocument/2006/relationships/slideLayout" Target="../slideLayouts/slideLayout2.xml"/><Relationship Id="rId5" Type="http://schemas.openxmlformats.org/officeDocument/2006/relationships/image" Target="../media/image38.png"/><Relationship Id="rId4" Type="http://schemas.openxmlformats.org/officeDocument/2006/relationships/image" Target="../media/image3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44.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8.xml"/><Relationship Id="rId1" Type="http://schemas.openxmlformats.org/officeDocument/2006/relationships/slideLayout" Target="../slideLayouts/slideLayout2.xml"/><Relationship Id="rId5" Type="http://schemas.openxmlformats.org/officeDocument/2006/relationships/image" Target="../media/image43.png"/><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8.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59.xml"/><Relationship Id="rId1" Type="http://schemas.openxmlformats.org/officeDocument/2006/relationships/slideLayout" Target="../slideLayouts/slideLayout2.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6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60.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6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63.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6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66.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65.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6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66.xml"/><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52.png"/></Relationships>
</file>

<file path=ppt/slides/_rels/slide6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67.xml"/><Relationship Id="rId1" Type="http://schemas.openxmlformats.org/officeDocument/2006/relationships/slideLayout" Target="../slideLayouts/slideLayout2.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69.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68.xml"/><Relationship Id="rId1" Type="http://schemas.openxmlformats.org/officeDocument/2006/relationships/slideLayout" Target="../slideLayouts/slideLayout2.xml"/><Relationship Id="rId5" Type="http://schemas.openxmlformats.org/officeDocument/2006/relationships/image" Target="../media/image56.png"/><Relationship Id="rId4" Type="http://schemas.openxmlformats.org/officeDocument/2006/relationships/image" Target="../media/image55.png"/></Relationships>
</file>

<file path=ppt/slides/_rels/slide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69.xml"/><Relationship Id="rId1" Type="http://schemas.openxmlformats.org/officeDocument/2006/relationships/slideLayout" Target="../slideLayouts/slideLayout2.xml"/><Relationship Id="rId6" Type="http://schemas.openxmlformats.org/officeDocument/2006/relationships/image" Target="../media/image58.png"/><Relationship Id="rId5" Type="http://schemas.openxmlformats.org/officeDocument/2006/relationships/image" Target="../media/image52.png"/><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71.xml.rels><?xml version="1.0" encoding="UTF-8" standalone="yes"?>
<Relationships xmlns="http://schemas.openxmlformats.org/package/2006/relationships"><Relationship Id="rId3" Type="http://schemas.openxmlformats.org/officeDocument/2006/relationships/image" Target="../media/image57.png"/><Relationship Id="rId7" Type="http://schemas.openxmlformats.org/officeDocument/2006/relationships/image" Target="../media/image58.png"/><Relationship Id="rId2" Type="http://schemas.openxmlformats.org/officeDocument/2006/relationships/notesSlide" Target="../notesSlides/notesSlide70.xml"/><Relationship Id="rId1" Type="http://schemas.openxmlformats.org/officeDocument/2006/relationships/slideLayout" Target="../slideLayouts/slideLayout2.xml"/><Relationship Id="rId6" Type="http://schemas.openxmlformats.org/officeDocument/2006/relationships/image" Target="../media/image59.png"/><Relationship Id="rId5" Type="http://schemas.openxmlformats.org/officeDocument/2006/relationships/image" Target="../media/image52.png"/><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7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71.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73.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72.xml"/><Relationship Id="rId1" Type="http://schemas.openxmlformats.org/officeDocument/2006/relationships/slideLayout" Target="../slideLayouts/slideLayout2.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74.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73.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75.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68.png"/><Relationship Id="rId2" Type="http://schemas.openxmlformats.org/officeDocument/2006/relationships/notesSlide" Target="../notesSlides/notesSlide74.xml"/><Relationship Id="rId1" Type="http://schemas.openxmlformats.org/officeDocument/2006/relationships/slideLayout" Target="../slideLayouts/slideLayout2.xml"/><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image" Target="../media/image65.png"/></Relationships>
</file>

<file path=ppt/slides/_rels/slide7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72.png"/><Relationship Id="rId2" Type="http://schemas.openxmlformats.org/officeDocument/2006/relationships/notesSlide" Target="../notesSlides/notesSlide75.xml"/><Relationship Id="rId1" Type="http://schemas.openxmlformats.org/officeDocument/2006/relationships/slideLayout" Target="../slideLayouts/slideLayout2.xml"/><Relationship Id="rId6" Type="http://schemas.openxmlformats.org/officeDocument/2006/relationships/image" Target="../media/image71.png"/><Relationship Id="rId5" Type="http://schemas.openxmlformats.org/officeDocument/2006/relationships/image" Target="../media/image70.png"/><Relationship Id="rId4" Type="http://schemas.openxmlformats.org/officeDocument/2006/relationships/image" Target="../media/image69.png"/></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CB65D0-496F-4797-A015-C85839E35D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ector background of vibrant colors splashing">
            <a:extLst>
              <a:ext uri="{FF2B5EF4-FFF2-40B4-BE49-F238E27FC236}">
                <a16:creationId xmlns:a16="http://schemas.microsoft.com/office/drawing/2014/main" id="{9809331D-DA16-FF3A-EF55-A081E2B780B0}"/>
              </a:ext>
            </a:extLst>
          </p:cNvPr>
          <p:cNvPicPr>
            <a:picLocks noChangeAspect="1"/>
          </p:cNvPicPr>
          <p:nvPr/>
        </p:nvPicPr>
        <p:blipFill rotWithShape="1">
          <a:blip r:embed="rId3"/>
          <a:srcRect t="17280"/>
          <a:stretch/>
        </p:blipFill>
        <p:spPr>
          <a:xfrm>
            <a:off x="0" y="11"/>
            <a:ext cx="12192000" cy="6857989"/>
          </a:xfrm>
          <a:prstGeom prst="rect">
            <a:avLst/>
          </a:prstGeom>
        </p:spPr>
      </p:pic>
      <p:sp>
        <p:nvSpPr>
          <p:cNvPr id="23" name="Rectangle 22">
            <a:extLst>
              <a:ext uri="{FF2B5EF4-FFF2-40B4-BE49-F238E27FC236}">
                <a16:creationId xmlns:a16="http://schemas.microsoft.com/office/drawing/2014/main" id="{95D2C779-8883-4E5F-A170-0F464918C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990598"/>
            <a:ext cx="12188952" cy="4745182"/>
          </a:xfrm>
          <a:prstGeom prst="rect">
            <a:avLst/>
          </a:prstGeom>
          <a:gradFill>
            <a:gsLst>
              <a:gs pos="35000">
                <a:srgbClr val="000000">
                  <a:alpha val="41000"/>
                </a:srgbClr>
              </a:gs>
              <a:gs pos="0">
                <a:srgbClr val="000000">
                  <a:alpha val="0"/>
                </a:srgbClr>
              </a:gs>
              <a:gs pos="47744">
                <a:srgbClr val="000000">
                  <a:alpha val="51000"/>
                </a:srgbClr>
              </a:gs>
              <a:gs pos="70000">
                <a:srgbClr val="000000">
                  <a:alpha val="37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BD96A694-258D-4418-A83C-B9BA72FD44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15300" y="1780927"/>
            <a:ext cx="0" cy="3390901"/>
          </a:xfrm>
          <a:prstGeom prst="line">
            <a:avLst/>
          </a:prstGeom>
          <a:ln w="44450">
            <a:solidFill>
              <a:srgbClr val="FFFFFF"/>
            </a:solidFill>
          </a:ln>
          <a:effectLst>
            <a:outerShdw blurRad="50800" dist="38100" dir="2700000" sx="88000" sy="88000" algn="tl" rotWithShape="0">
              <a:prstClr val="black">
                <a:alpha val="26000"/>
              </a:prst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9E1EDF0-AE1F-B98A-2238-242F807C5D95}"/>
              </a:ext>
            </a:extLst>
          </p:cNvPr>
          <p:cNvSpPr>
            <a:spLocks noGrp="1"/>
          </p:cNvSpPr>
          <p:nvPr>
            <p:ph type="ctrTitle"/>
          </p:nvPr>
        </p:nvSpPr>
        <p:spPr>
          <a:xfrm>
            <a:off x="496395" y="990599"/>
            <a:ext cx="6956200" cy="4849091"/>
          </a:xfrm>
        </p:spPr>
        <p:txBody>
          <a:bodyPr anchor="ctr">
            <a:normAutofit/>
          </a:bodyPr>
          <a:lstStyle/>
          <a:p>
            <a:pPr algn="r"/>
            <a:r>
              <a:rPr lang="es-ES_tradnl" dirty="0">
                <a:solidFill>
                  <a:srgbClr val="FFFFFF"/>
                </a:solidFill>
              </a:rPr>
              <a:t>Regresión Lineal</a:t>
            </a:r>
          </a:p>
        </p:txBody>
      </p:sp>
      <p:sp>
        <p:nvSpPr>
          <p:cNvPr id="3" name="Subtitle 2">
            <a:extLst>
              <a:ext uri="{FF2B5EF4-FFF2-40B4-BE49-F238E27FC236}">
                <a16:creationId xmlns:a16="http://schemas.microsoft.com/office/drawing/2014/main" id="{7ADF2E9D-EBF5-3389-816C-B9464287A0BF}"/>
              </a:ext>
            </a:extLst>
          </p:cNvPr>
          <p:cNvSpPr>
            <a:spLocks noGrp="1"/>
          </p:cNvSpPr>
          <p:nvPr>
            <p:ph type="subTitle" idx="1"/>
          </p:nvPr>
        </p:nvSpPr>
        <p:spPr>
          <a:xfrm>
            <a:off x="8712865" y="1447799"/>
            <a:ext cx="2368905" cy="4076699"/>
          </a:xfrm>
        </p:spPr>
        <p:txBody>
          <a:bodyPr anchor="ctr">
            <a:normAutofit/>
          </a:bodyPr>
          <a:lstStyle/>
          <a:p>
            <a:r>
              <a:rPr lang="es-ES_tradnl" dirty="0">
                <a:solidFill>
                  <a:srgbClr val="FFFFFF"/>
                </a:solidFill>
                <a:latin typeface="+mj-lt"/>
              </a:rPr>
              <a:t>Inteligencia Artificial</a:t>
            </a:r>
          </a:p>
          <a:p>
            <a:r>
              <a:rPr lang="es-ES_tradnl" dirty="0">
                <a:solidFill>
                  <a:srgbClr val="FFFFFF"/>
                </a:solidFill>
                <a:latin typeface="+mj-lt"/>
              </a:rPr>
              <a:t>CEIA - FIUBA</a:t>
            </a:r>
          </a:p>
          <a:p>
            <a:r>
              <a:rPr lang="es-ES_tradnl" sz="1800" dirty="0">
                <a:solidFill>
                  <a:srgbClr val="FFFFFF"/>
                </a:solidFill>
                <a:latin typeface="+mj-lt"/>
              </a:rPr>
              <a:t>Dr. Ing. Facundo Adrián Lucianna</a:t>
            </a:r>
          </a:p>
        </p:txBody>
      </p:sp>
      <p:pic>
        <p:nvPicPr>
          <p:cNvPr id="5" name="Logo-fiuba_big_white.png" descr="Logo-fiuba_big_white.png">
            <a:extLst>
              <a:ext uri="{FF2B5EF4-FFF2-40B4-BE49-F238E27FC236}">
                <a16:creationId xmlns:a16="http://schemas.microsoft.com/office/drawing/2014/main" id="{B8A22D03-42EB-5DF6-A3E7-65A781ED923A}"/>
              </a:ext>
            </a:extLst>
          </p:cNvPr>
          <p:cNvPicPr>
            <a:picLocks noChangeAspect="1"/>
          </p:cNvPicPr>
          <p:nvPr/>
        </p:nvPicPr>
        <p:blipFill>
          <a:blip r:embed="rId4"/>
          <a:stretch>
            <a:fillRect/>
          </a:stretch>
        </p:blipFill>
        <p:spPr>
          <a:xfrm>
            <a:off x="9081362" y="990596"/>
            <a:ext cx="1476515" cy="1476515"/>
          </a:xfrm>
          <a:prstGeom prst="rect">
            <a:avLst/>
          </a:prstGeom>
          <a:ln w="12700">
            <a:miter lim="400000"/>
          </a:ln>
        </p:spPr>
      </p:pic>
    </p:spTree>
    <p:extLst>
      <p:ext uri="{BB962C8B-B14F-4D97-AF65-F5344CB8AC3E}">
        <p14:creationId xmlns:p14="http://schemas.microsoft.com/office/powerpoint/2010/main" val="1514281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10</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700636" y="1856089"/>
            <a:ext cx="7382542" cy="4331351"/>
          </a:xfrm>
        </p:spPr>
        <p:txBody>
          <a:bodyPr>
            <a:normAutofit/>
          </a:bodyPr>
          <a:lstStyle/>
          <a:p>
            <a:pPr marL="0" indent="0">
              <a:buNone/>
            </a:pPr>
            <a:r>
              <a:rPr lang="es-ES_tradnl" sz="2400" i="1" dirty="0"/>
              <a:t>Como regla general,</a:t>
            </a:r>
          </a:p>
          <a:p>
            <a:r>
              <a:rPr lang="es-ES_tradnl" sz="2400" dirty="0"/>
              <a:t>Cuando más complejo es el modelo, la varianza va a aumentar y el sesgo va a disminuir. </a:t>
            </a:r>
          </a:p>
          <a:p>
            <a:r>
              <a:rPr lang="es-ES_tradnl" sz="2400" dirty="0"/>
              <a:t>Cuando aumentamos la complejidad de este, el sesgo tiende a disminuir más rápido de lo que la variabilidad aumenta, disminuyendo el error. </a:t>
            </a:r>
          </a:p>
          <a:p>
            <a:r>
              <a:rPr lang="es-ES_tradnl" sz="2400" dirty="0"/>
              <a:t>Llega un punto en donde el efecto de la variabilidad es apreciable, aumentando el valor del error de nuevo. </a:t>
            </a:r>
          </a:p>
          <a:p>
            <a:endParaRPr lang="es-ES_tradnl" dirty="0"/>
          </a:p>
        </p:txBody>
      </p:sp>
      <p:pic>
        <p:nvPicPr>
          <p:cNvPr id="4" name="Picture 3" descr="A graph of a function&#10;&#10;Description automatically generated">
            <a:extLst>
              <a:ext uri="{FF2B5EF4-FFF2-40B4-BE49-F238E27FC236}">
                <a16:creationId xmlns:a16="http://schemas.microsoft.com/office/drawing/2014/main" id="{5CD367CC-6719-799D-51C0-A7BE7D6C1828}"/>
              </a:ext>
            </a:extLst>
          </p:cNvPr>
          <p:cNvPicPr>
            <a:picLocks noChangeAspect="1"/>
          </p:cNvPicPr>
          <p:nvPr/>
        </p:nvPicPr>
        <p:blipFill>
          <a:blip r:embed="rId4"/>
          <a:stretch>
            <a:fillRect/>
          </a:stretch>
        </p:blipFill>
        <p:spPr>
          <a:xfrm>
            <a:off x="8263338" y="1216540"/>
            <a:ext cx="2991851" cy="4719364"/>
          </a:xfrm>
          <a:prstGeom prst="rect">
            <a:avLst/>
          </a:prstGeom>
        </p:spPr>
      </p:pic>
    </p:spTree>
    <p:extLst>
      <p:ext uri="{BB962C8B-B14F-4D97-AF65-F5344CB8AC3E}">
        <p14:creationId xmlns:p14="http://schemas.microsoft.com/office/powerpoint/2010/main" val="14177450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Métricas de clasificación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11</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0" y="1907931"/>
            <a:ext cx="10591799" cy="4202723"/>
          </a:xfrm>
        </p:spPr>
        <p:txBody>
          <a:bodyPr>
            <a:normAutofit/>
          </a:bodyPr>
          <a:lstStyle/>
          <a:p>
            <a:pPr marL="0" indent="0">
              <a:buNone/>
            </a:pPr>
            <a:r>
              <a:rPr lang="es-ES_tradnl" sz="1600" dirty="0"/>
              <a:t>Entonces, es importante para saber si el clasificador binario es bueno o malo, entender cómo se puede equivocar. </a:t>
            </a:r>
          </a:p>
          <a:p>
            <a:pPr marL="0" indent="0">
              <a:buNone/>
            </a:pPr>
            <a:r>
              <a:rPr lang="es-ES_tradnl" sz="1600" dirty="0"/>
              <a:t>Supongamos que, si el clasificador dice que es SPAM, entonces la salida es positiva, y si no es negativo, con eso podemos tener los siguientes casos en comparación con el verdadero valor</a:t>
            </a:r>
          </a:p>
          <a:p>
            <a:pPr marL="0" indent="0">
              <a:buNone/>
            </a:pPr>
            <a:endParaRPr lang="es-ES_tradnl" dirty="0"/>
          </a:p>
          <a:p>
            <a:pPr marL="0" indent="0">
              <a:buNone/>
            </a:pPr>
            <a:endParaRPr lang="es-ES_tradnl" dirty="0"/>
          </a:p>
          <a:p>
            <a:pPr marL="0" indent="0">
              <a:buNone/>
            </a:pPr>
            <a:endParaRPr lang="es-ES_tradnl" dirty="0"/>
          </a:p>
          <a:p>
            <a:pPr marL="0" indent="0">
              <a:buNone/>
            </a:pPr>
            <a:endParaRPr lang="es-ES_tradnl" dirty="0"/>
          </a:p>
          <a:p>
            <a:pPr marL="0" indent="0">
              <a:buNone/>
            </a:pPr>
            <a:endParaRPr lang="es-ES_tradnl" dirty="0"/>
          </a:p>
          <a:p>
            <a:pPr marL="0" indent="0">
              <a:buNone/>
            </a:pPr>
            <a:endParaRPr lang="es-ES_tradnl" sz="2400" dirty="0"/>
          </a:p>
          <a:p>
            <a:pPr marL="0" indent="0">
              <a:buNone/>
            </a:pPr>
            <a:endParaRPr lang="es-ES_tradnl" sz="2400" dirty="0"/>
          </a:p>
          <a:p>
            <a:pPr marL="0" indent="0">
              <a:buNone/>
            </a:pPr>
            <a:endParaRPr lang="es-ES_tradnl" sz="2400" dirty="0"/>
          </a:p>
        </p:txBody>
      </p:sp>
      <p:sp>
        <p:nvSpPr>
          <p:cNvPr id="3" name="Rectangle 2">
            <a:extLst>
              <a:ext uri="{FF2B5EF4-FFF2-40B4-BE49-F238E27FC236}">
                <a16:creationId xmlns:a16="http://schemas.microsoft.com/office/drawing/2014/main" id="{40AFDA64-6C30-0259-8AF7-CDE9D4AE9504}"/>
              </a:ext>
            </a:extLst>
          </p:cNvPr>
          <p:cNvSpPr/>
          <p:nvPr/>
        </p:nvSpPr>
        <p:spPr>
          <a:xfrm>
            <a:off x="4639406" y="3874421"/>
            <a:ext cx="1661747" cy="72976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Verdadero positivo (TP)</a:t>
            </a:r>
          </a:p>
        </p:txBody>
      </p:sp>
      <p:sp>
        <p:nvSpPr>
          <p:cNvPr id="4" name="Rectangle 3">
            <a:extLst>
              <a:ext uri="{FF2B5EF4-FFF2-40B4-BE49-F238E27FC236}">
                <a16:creationId xmlns:a16="http://schemas.microsoft.com/office/drawing/2014/main" id="{5F4E83A0-2D87-9745-979B-BBBC17339EC4}"/>
              </a:ext>
            </a:extLst>
          </p:cNvPr>
          <p:cNvSpPr/>
          <p:nvPr/>
        </p:nvSpPr>
        <p:spPr>
          <a:xfrm>
            <a:off x="6532683" y="3874421"/>
            <a:ext cx="1661747" cy="72976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Falso positivo (FP)</a:t>
            </a:r>
          </a:p>
        </p:txBody>
      </p:sp>
      <p:sp>
        <p:nvSpPr>
          <p:cNvPr id="8" name="Rectangle 7">
            <a:extLst>
              <a:ext uri="{FF2B5EF4-FFF2-40B4-BE49-F238E27FC236}">
                <a16:creationId xmlns:a16="http://schemas.microsoft.com/office/drawing/2014/main" id="{1837AEC9-CBF3-D7F8-5DF6-A49DB44C6F09}"/>
              </a:ext>
            </a:extLst>
          </p:cNvPr>
          <p:cNvSpPr/>
          <p:nvPr/>
        </p:nvSpPr>
        <p:spPr>
          <a:xfrm>
            <a:off x="4639406" y="4849879"/>
            <a:ext cx="1661747" cy="72976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Falso negativo (FN)</a:t>
            </a:r>
          </a:p>
        </p:txBody>
      </p:sp>
      <p:sp>
        <p:nvSpPr>
          <p:cNvPr id="10" name="Rectangle 9">
            <a:extLst>
              <a:ext uri="{FF2B5EF4-FFF2-40B4-BE49-F238E27FC236}">
                <a16:creationId xmlns:a16="http://schemas.microsoft.com/office/drawing/2014/main" id="{E7B0BC46-D46D-2EDD-1F1E-126F51ECD6B2}"/>
              </a:ext>
            </a:extLst>
          </p:cNvPr>
          <p:cNvSpPr/>
          <p:nvPr/>
        </p:nvSpPr>
        <p:spPr>
          <a:xfrm>
            <a:off x="6532683" y="4849879"/>
            <a:ext cx="1661747" cy="72976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Verdadero negativo (TN)</a:t>
            </a:r>
          </a:p>
        </p:txBody>
      </p:sp>
      <p:sp>
        <p:nvSpPr>
          <p:cNvPr id="11" name="TextBox 10">
            <a:extLst>
              <a:ext uri="{FF2B5EF4-FFF2-40B4-BE49-F238E27FC236}">
                <a16:creationId xmlns:a16="http://schemas.microsoft.com/office/drawing/2014/main" id="{94488895-EE1B-17F7-B903-07783C675584}"/>
              </a:ext>
            </a:extLst>
          </p:cNvPr>
          <p:cNvSpPr txBox="1"/>
          <p:nvPr/>
        </p:nvSpPr>
        <p:spPr>
          <a:xfrm rot="16200000">
            <a:off x="2669571" y="4455674"/>
            <a:ext cx="2082621" cy="338554"/>
          </a:xfrm>
          <a:prstGeom prst="rect">
            <a:avLst/>
          </a:prstGeom>
          <a:noFill/>
        </p:spPr>
        <p:txBody>
          <a:bodyPr wrap="none" rtlCol="0">
            <a:spAutoFit/>
          </a:bodyPr>
          <a:lstStyle/>
          <a:p>
            <a:pPr algn="ctr"/>
            <a:r>
              <a:rPr lang="es-ES_tradnl" sz="1600" dirty="0"/>
              <a:t>Salida del clasificador</a:t>
            </a:r>
          </a:p>
        </p:txBody>
      </p:sp>
      <p:sp>
        <p:nvSpPr>
          <p:cNvPr id="12" name="TextBox 11">
            <a:extLst>
              <a:ext uri="{FF2B5EF4-FFF2-40B4-BE49-F238E27FC236}">
                <a16:creationId xmlns:a16="http://schemas.microsoft.com/office/drawing/2014/main" id="{5C5B31F7-55AE-A4EC-45F8-2C8321EEFBF7}"/>
              </a:ext>
            </a:extLst>
          </p:cNvPr>
          <p:cNvSpPr txBox="1"/>
          <p:nvPr/>
        </p:nvSpPr>
        <p:spPr>
          <a:xfrm>
            <a:off x="5749295" y="2996236"/>
            <a:ext cx="1566776" cy="338554"/>
          </a:xfrm>
          <a:prstGeom prst="rect">
            <a:avLst/>
          </a:prstGeom>
          <a:noFill/>
        </p:spPr>
        <p:txBody>
          <a:bodyPr wrap="none" rtlCol="0">
            <a:spAutoFit/>
          </a:bodyPr>
          <a:lstStyle/>
          <a:p>
            <a:pPr algn="ctr"/>
            <a:r>
              <a:rPr lang="es-ES_tradnl" sz="1600" dirty="0"/>
              <a:t>Valor verdadero</a:t>
            </a:r>
          </a:p>
        </p:txBody>
      </p:sp>
      <p:pic>
        <p:nvPicPr>
          <p:cNvPr id="13" name="Graphic 12" descr="Devil face with solid fill with solid fill">
            <a:extLst>
              <a:ext uri="{FF2B5EF4-FFF2-40B4-BE49-F238E27FC236}">
                <a16:creationId xmlns:a16="http://schemas.microsoft.com/office/drawing/2014/main" id="{EF56C3F0-FFAB-07B4-08CC-D953A2CE3F1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980541" y="4017069"/>
            <a:ext cx="444466" cy="444466"/>
          </a:xfrm>
          <a:prstGeom prst="rect">
            <a:avLst/>
          </a:prstGeom>
        </p:spPr>
      </p:pic>
      <p:pic>
        <p:nvPicPr>
          <p:cNvPr id="14" name="Graphic 13" descr="Devil face with solid fill with solid fill">
            <a:extLst>
              <a:ext uri="{FF2B5EF4-FFF2-40B4-BE49-F238E27FC236}">
                <a16:creationId xmlns:a16="http://schemas.microsoft.com/office/drawing/2014/main" id="{F5336317-E55B-8359-D8A3-677C48C1045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248046" y="3361408"/>
            <a:ext cx="444466" cy="444466"/>
          </a:xfrm>
          <a:prstGeom prst="rect">
            <a:avLst/>
          </a:prstGeom>
        </p:spPr>
      </p:pic>
      <p:pic>
        <p:nvPicPr>
          <p:cNvPr id="15" name="Graphic 14" descr="Sunglasses face with solid fill with solid fill">
            <a:extLst>
              <a:ext uri="{FF2B5EF4-FFF2-40B4-BE49-F238E27FC236}">
                <a16:creationId xmlns:a16="http://schemas.microsoft.com/office/drawing/2014/main" id="{670E2EC9-EC14-E5F7-1B5F-91725D5DA2D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122297" y="3331263"/>
            <a:ext cx="484549" cy="484549"/>
          </a:xfrm>
          <a:prstGeom prst="rect">
            <a:avLst/>
          </a:prstGeom>
        </p:spPr>
      </p:pic>
      <p:pic>
        <p:nvPicPr>
          <p:cNvPr id="16" name="Graphic 15" descr="Sunglasses face with solid fill with solid fill">
            <a:extLst>
              <a:ext uri="{FF2B5EF4-FFF2-40B4-BE49-F238E27FC236}">
                <a16:creationId xmlns:a16="http://schemas.microsoft.com/office/drawing/2014/main" id="{A98E74A3-BA13-F7A2-4F1D-B2C72E1DF28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942411" y="4972485"/>
            <a:ext cx="484549" cy="484549"/>
          </a:xfrm>
          <a:prstGeom prst="rect">
            <a:avLst/>
          </a:prstGeom>
        </p:spPr>
      </p:pic>
      <p:sp>
        <p:nvSpPr>
          <p:cNvPr id="17" name="TextBox 16">
            <a:extLst>
              <a:ext uri="{FF2B5EF4-FFF2-40B4-BE49-F238E27FC236}">
                <a16:creationId xmlns:a16="http://schemas.microsoft.com/office/drawing/2014/main" id="{ABF9C7C4-652F-EC52-36E7-AC4CD147193D}"/>
              </a:ext>
            </a:extLst>
          </p:cNvPr>
          <p:cNvSpPr txBox="1"/>
          <p:nvPr/>
        </p:nvSpPr>
        <p:spPr>
          <a:xfrm>
            <a:off x="4066682" y="5800642"/>
            <a:ext cx="4562724" cy="369332"/>
          </a:xfrm>
          <a:prstGeom prst="rect">
            <a:avLst/>
          </a:prstGeom>
          <a:noFill/>
        </p:spPr>
        <p:txBody>
          <a:bodyPr wrap="none" rtlCol="0">
            <a:spAutoFit/>
          </a:bodyPr>
          <a:lstStyle/>
          <a:p>
            <a:r>
              <a:rPr lang="es-ES_tradnl" dirty="0"/>
              <a:t>Esta estructura se llama </a:t>
            </a:r>
            <a:r>
              <a:rPr lang="es-ES_tradnl" b="1" dirty="0">
                <a:solidFill>
                  <a:schemeClr val="accent6">
                    <a:lumMod val="75000"/>
                  </a:schemeClr>
                </a:solidFill>
              </a:rPr>
              <a:t>matriz de confusión</a:t>
            </a:r>
          </a:p>
        </p:txBody>
      </p:sp>
    </p:spTree>
    <p:extLst>
      <p:ext uri="{BB962C8B-B14F-4D97-AF65-F5344CB8AC3E}">
        <p14:creationId xmlns:p14="http://schemas.microsoft.com/office/powerpoint/2010/main" val="2273257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Métricas de clasificación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12</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0" y="2293126"/>
            <a:ext cx="10591799" cy="3817527"/>
          </a:xfrm>
        </p:spPr>
        <p:txBody>
          <a:bodyPr>
            <a:normAutofit/>
          </a:bodyPr>
          <a:lstStyle/>
          <a:p>
            <a:r>
              <a:rPr lang="es-ES_tradnl" sz="2400" b="1" dirty="0">
                <a:solidFill>
                  <a:schemeClr val="accent1">
                    <a:lumMod val="75000"/>
                  </a:schemeClr>
                </a:solidFill>
              </a:rPr>
              <a:t>Verdadero positivo: </a:t>
            </a:r>
            <a:r>
              <a:rPr lang="es-ES_tradnl" sz="2400" dirty="0"/>
              <a:t>Es aquellas observaciones que clasificamos como 1 y que realmente eran 1.</a:t>
            </a:r>
          </a:p>
          <a:p>
            <a:r>
              <a:rPr lang="es-ES_tradnl" sz="2400" b="1" dirty="0">
                <a:solidFill>
                  <a:schemeClr val="accent2">
                    <a:lumMod val="75000"/>
                  </a:schemeClr>
                </a:solidFill>
              </a:rPr>
              <a:t>Verdadero negativo: </a:t>
            </a:r>
            <a:r>
              <a:rPr lang="es-ES_tradnl" sz="2400" dirty="0"/>
              <a:t>Es aquellas observaciones que clasificamos como 0 y que realmente eran 0.</a:t>
            </a:r>
          </a:p>
          <a:p>
            <a:r>
              <a:rPr lang="es-ES_tradnl" sz="2400" b="1" dirty="0">
                <a:solidFill>
                  <a:schemeClr val="accent6">
                    <a:lumMod val="75000"/>
                  </a:schemeClr>
                </a:solidFill>
              </a:rPr>
              <a:t>Falso positivo: </a:t>
            </a:r>
            <a:r>
              <a:rPr lang="es-ES_tradnl" sz="2400" dirty="0"/>
              <a:t>Es aquellas observaciones que clasificamos como 1 y que realmente eran 0. Este tipo de error se llaman de tipo I.</a:t>
            </a:r>
          </a:p>
          <a:p>
            <a:r>
              <a:rPr lang="es-ES_tradnl" sz="2400" b="1" dirty="0">
                <a:solidFill>
                  <a:schemeClr val="accent4">
                    <a:lumMod val="75000"/>
                  </a:schemeClr>
                </a:solidFill>
              </a:rPr>
              <a:t>Falso negativo: </a:t>
            </a:r>
            <a:r>
              <a:rPr lang="es-ES_tradnl" sz="2400" dirty="0"/>
              <a:t>Es aquellas observaciones que clasificamos como 0 y que realmente eran 1. Este tipo de error se llaman de tipo II.</a:t>
            </a:r>
            <a:endParaRPr lang="es-ES_tradnl" sz="2800" dirty="0"/>
          </a:p>
        </p:txBody>
      </p:sp>
      <p:sp>
        <p:nvSpPr>
          <p:cNvPr id="18" name="TextBox 17">
            <a:extLst>
              <a:ext uri="{FF2B5EF4-FFF2-40B4-BE49-F238E27FC236}">
                <a16:creationId xmlns:a16="http://schemas.microsoft.com/office/drawing/2014/main" id="{93398776-CAF3-3DA8-BEE1-D39FDE64F407}"/>
              </a:ext>
            </a:extLst>
          </p:cNvPr>
          <p:cNvSpPr txBox="1"/>
          <p:nvPr/>
        </p:nvSpPr>
        <p:spPr>
          <a:xfrm>
            <a:off x="715383" y="1599203"/>
            <a:ext cx="7666105" cy="461665"/>
          </a:xfrm>
          <a:prstGeom prst="rect">
            <a:avLst/>
          </a:prstGeom>
          <a:noFill/>
        </p:spPr>
        <p:txBody>
          <a:bodyPr wrap="square" rtlCol="0">
            <a:spAutoFit/>
          </a:bodyPr>
          <a:lstStyle/>
          <a:p>
            <a:r>
              <a:rPr lang="es-ES_tradnl" sz="2400" dirty="0">
                <a:latin typeface="+mj-lt"/>
              </a:rPr>
              <a:t>Matriz de confusión</a:t>
            </a:r>
          </a:p>
        </p:txBody>
      </p:sp>
    </p:spTree>
    <p:extLst>
      <p:ext uri="{BB962C8B-B14F-4D97-AF65-F5344CB8AC3E}">
        <p14:creationId xmlns:p14="http://schemas.microsoft.com/office/powerpoint/2010/main" val="23227865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Regresión</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242205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1730188"/>
            <a:ext cx="6851631" cy="4354925"/>
          </a:xfrm>
        </p:spPr>
        <p:txBody>
          <a:bodyPr>
            <a:normAutofit fontScale="92500"/>
          </a:bodyPr>
          <a:lstStyle/>
          <a:p>
            <a:pPr marL="0" indent="0">
              <a:buNone/>
            </a:pPr>
            <a:r>
              <a:rPr lang="es-ES" sz="2400" dirty="0"/>
              <a:t>Si tenemos un problema donde el target </a:t>
            </a:r>
            <a:r>
              <a:rPr lang="es-ES" sz="2400" b="1" dirty="0">
                <a:solidFill>
                  <a:schemeClr val="accent1">
                    <a:lumMod val="75000"/>
                  </a:schemeClr>
                </a:solidFill>
              </a:rPr>
              <a:t>y</a:t>
            </a:r>
            <a:r>
              <a:rPr lang="es-ES" sz="2400" dirty="0"/>
              <a:t> es una </a:t>
            </a:r>
            <a:r>
              <a:rPr lang="es-ES" sz="2400" i="1" dirty="0">
                <a:solidFill>
                  <a:schemeClr val="accent1">
                    <a:lumMod val="75000"/>
                  </a:schemeClr>
                </a:solidFill>
              </a:rPr>
              <a:t>variable </a:t>
            </a:r>
            <a:r>
              <a:rPr lang="es-ES" sz="2400" i="1" dirty="0" err="1">
                <a:solidFill>
                  <a:schemeClr val="accent1">
                    <a:lumMod val="75000"/>
                  </a:schemeClr>
                </a:solidFill>
              </a:rPr>
              <a:t>numerica</a:t>
            </a:r>
            <a:r>
              <a:rPr lang="es-ES" sz="2400" dirty="0"/>
              <a:t>, se llama un </a:t>
            </a:r>
            <a:r>
              <a:rPr lang="es-ES" sz="2400" b="1" dirty="0">
                <a:solidFill>
                  <a:schemeClr val="accent6">
                    <a:lumMod val="60000"/>
                    <a:lumOff val="40000"/>
                  </a:schemeClr>
                </a:solidFill>
              </a:rPr>
              <a:t>problema de regresión</a:t>
            </a:r>
            <a:r>
              <a:rPr lang="es-ES" sz="2400" dirty="0"/>
              <a:t>. </a:t>
            </a:r>
          </a:p>
          <a:p>
            <a:pPr marL="0" indent="0">
              <a:buNone/>
            </a:pPr>
            <a:r>
              <a:rPr lang="es-ES" sz="2400" dirty="0"/>
              <a:t>Se centra en estudiar las relaciones entre una variable dependiente de una o más variables independientes.</a:t>
            </a:r>
          </a:p>
          <a:p>
            <a:pPr marL="0" indent="0">
              <a:buNone/>
            </a:pPr>
            <a:r>
              <a:rPr lang="es-ES" sz="2400" dirty="0"/>
              <a:t>Es importante notar que, en Aprendizaje Automático, cuando buscamos una h(X) estamos armando un modelo puramente empírico. Es decir, nos basamos 100% en los datos medidos. En contraste con los modelos basados en propiedades fundamentales.</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pic>
        <p:nvPicPr>
          <p:cNvPr id="8" name="Picture 7" descr="A line of red dots on a green line&#10;&#10;Description automatically generated">
            <a:extLst>
              <a:ext uri="{FF2B5EF4-FFF2-40B4-BE49-F238E27FC236}">
                <a16:creationId xmlns:a16="http://schemas.microsoft.com/office/drawing/2014/main" id="{4F76E3E0-FFD5-6474-481E-0F38E8C48E7A}"/>
              </a:ext>
            </a:extLst>
          </p:cNvPr>
          <p:cNvPicPr>
            <a:picLocks noChangeAspect="1"/>
          </p:cNvPicPr>
          <p:nvPr/>
        </p:nvPicPr>
        <p:blipFill>
          <a:blip r:embed="rId4"/>
          <a:stretch>
            <a:fillRect/>
          </a:stretch>
        </p:blipFill>
        <p:spPr>
          <a:xfrm>
            <a:off x="7705377" y="2288202"/>
            <a:ext cx="3686523" cy="3512813"/>
          </a:xfrm>
          <a:prstGeom prst="rect">
            <a:avLst/>
          </a:prstGeom>
        </p:spPr>
      </p:pic>
    </p:spTree>
    <p:extLst>
      <p:ext uri="{BB962C8B-B14F-4D97-AF65-F5344CB8AC3E}">
        <p14:creationId xmlns:p14="http://schemas.microsoft.com/office/powerpoint/2010/main" val="29237418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Regresión Lineal</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791095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16</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El modelo de regresión lineal más simple es el que involucra una combinación lineal de las variables de entradas:</a:t>
                </a:r>
              </a:p>
              <a:p>
                <a:pPr marL="0" indent="0">
                  <a:buNone/>
                </a:pPr>
                <a14:m>
                  <m:oMathPara xmlns:m="http://schemas.openxmlformats.org/officeDocument/2006/math">
                    <m:oMathParaPr>
                      <m:jc m:val="centerGroup"/>
                    </m:oMathParaPr>
                    <m:oMath xmlns:m="http://schemas.openxmlformats.org/officeDocument/2006/math">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r>
                        <a:rPr lang="en-US" sz="2400" b="0" i="1" smtClean="0">
                          <a:latin typeface="Cambria Math" panose="02040503050406030204" pitchFamily="18" charset="0"/>
                        </a:rPr>
                        <m:t>=</m:t>
                      </m:r>
                      <m:r>
                        <a:rPr lang="en-US" sz="2400" b="0" i="1" smtClean="0">
                          <a:latin typeface="Cambria Math" panose="02040503050406030204" pitchFamily="18" charset="0"/>
                        </a:rPr>
                        <m:t>h</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𝑋</m:t>
                          </m:r>
                        </m:e>
                      </m:d>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0</m:t>
                          </m:r>
                        </m:sub>
                      </m:sSub>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0</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𝑑</m:t>
                          </m:r>
                        </m:sub>
                      </m:sSub>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𝑑</m:t>
                          </m:r>
                        </m:sub>
                      </m:sSub>
                      <m:r>
                        <a:rPr lang="en-US" sz="2400" b="0" i="1" smtClean="0">
                          <a:latin typeface="Cambria Math" panose="02040503050406030204" pitchFamily="18" charset="0"/>
                        </a:rPr>
                        <m:t> </m:t>
                      </m:r>
                    </m:oMath>
                  </m:oMathPara>
                </a14:m>
                <a:br>
                  <a:rPr lang="en-US" sz="2400" dirty="0"/>
                </a:br>
                <a:endParaRPr lang="es-ES" sz="2400" dirty="0">
                  <a:solidFill>
                    <a:schemeClr val="bg1"/>
                  </a:solidFill>
                </a:endParaRPr>
              </a:p>
              <a:p>
                <a:pPr>
                  <a:lnSpc>
                    <a:spcPct val="200000"/>
                  </a:lnSpc>
                </a:pPr>
                <a14:m>
                  <m:oMath xmlns:m="http://schemas.openxmlformats.org/officeDocument/2006/math">
                    <m:r>
                      <a:rPr lang="en-US" sz="2400" b="0" i="1" smtClean="0">
                        <a:latin typeface="Cambria Math" panose="02040503050406030204" pitchFamily="18" charset="0"/>
                      </a:rPr>
                      <m:t>𝑋</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0</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1</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𝑑</m:t>
                        </m:r>
                      </m:sub>
                    </m:sSub>
                    <m:r>
                      <a:rPr lang="en-US" sz="2400" b="0" i="1" smtClean="0">
                        <a:latin typeface="Cambria Math" panose="02040503050406030204" pitchFamily="18" charset="0"/>
                      </a:rPr>
                      <m:t>)</m:t>
                    </m:r>
                  </m:oMath>
                </a14:m>
                <a:endParaRPr lang="es-ES" sz="2400" dirty="0"/>
              </a:p>
              <a:p>
                <a:pPr>
                  <a:lnSpc>
                    <a:spcPct val="200000"/>
                  </a:lnSpc>
                </a:pPr>
                <a14:m>
                  <m:oMath xmlns:m="http://schemas.openxmlformats.org/officeDocument/2006/math">
                    <m:r>
                      <a:rPr lang="en-US" sz="2400" i="1" smtClean="0">
                        <a:latin typeface="Cambria Math" panose="02040503050406030204" pitchFamily="18" charset="0"/>
                      </a:rPr>
                      <m:t>𝑏</m:t>
                    </m:r>
                    <m:r>
                      <a:rPr lang="en-US" sz="2400" b="0" i="1" smtClean="0">
                        <a:latin typeface="Cambria Math" panose="02040503050406030204" pitchFamily="18" charset="0"/>
                      </a:rPr>
                      <m:t>,</m:t>
                    </m:r>
                    <m:sSub>
                      <m:sSubPr>
                        <m:ctrlPr>
                          <a:rPr lang="es-ES" sz="240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0</m:t>
                        </m:r>
                      </m:sub>
                    </m:sSub>
                    <m:r>
                      <a:rPr lang="en-US" sz="2400" b="0" i="1" smtClean="0">
                        <a:latin typeface="Cambria Math" panose="02040503050406030204" pitchFamily="18" charset="0"/>
                      </a:rPr>
                      <m:t>,…,</m:t>
                    </m:r>
                    <m:sSub>
                      <m:sSubPr>
                        <m:ctrlPr>
                          <a:rPr lang="es-ES" sz="240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𝑑</m:t>
                        </m:r>
                      </m:sub>
                    </m:sSub>
                  </m:oMath>
                </a14:m>
                <a:endParaRPr lang="es-ES" sz="2400" dirty="0"/>
              </a:p>
              <a:p>
                <a:pPr>
                  <a:lnSpc>
                    <a:spcPct val="200000"/>
                  </a:lnSpc>
                </a:pPr>
                <a14:m>
                  <m:oMath xmlns:m="http://schemas.openxmlformats.org/officeDocument/2006/math">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oMath>
                </a14:m>
                <a:endParaRPr lang="es-ES"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949" t="-955"/>
                </a:stretch>
              </a:blipFill>
            </p:spPr>
            <p:txBody>
              <a:bodyPr/>
              <a:lstStyle/>
              <a:p>
                <a:r>
                  <a:rPr lang="es-ES_tradnl">
                    <a:noFill/>
                  </a:rPr>
                  <a:t> </a:t>
                </a:r>
              </a:p>
            </p:txBody>
          </p:sp>
        </mc:Fallback>
      </mc:AlternateContent>
      <p:sp>
        <p:nvSpPr>
          <p:cNvPr id="3" name="Rectangle 2">
            <a:extLst>
              <a:ext uri="{FF2B5EF4-FFF2-40B4-BE49-F238E27FC236}">
                <a16:creationId xmlns:a16="http://schemas.microsoft.com/office/drawing/2014/main" id="{450B10C7-DD6F-3E44-9982-11818F24525F}"/>
              </a:ext>
            </a:extLst>
          </p:cNvPr>
          <p:cNvSpPr/>
          <p:nvPr/>
        </p:nvSpPr>
        <p:spPr>
          <a:xfrm>
            <a:off x="3666566" y="3631347"/>
            <a:ext cx="7924800" cy="34065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r>
              <a:rPr lang="es-ES_tradnl" sz="1600" dirty="0"/>
              <a:t>Son los </a:t>
            </a:r>
            <a:r>
              <a:rPr lang="es-ES_tradnl" sz="1600" i="1" dirty="0" err="1"/>
              <a:t>features</a:t>
            </a:r>
            <a:r>
              <a:rPr lang="es-ES_tradnl" sz="1600" dirty="0"/>
              <a:t> de nuestras observaciones. Son todas variables numéricas </a:t>
            </a:r>
          </a:p>
        </p:txBody>
      </p:sp>
      <p:sp>
        <p:nvSpPr>
          <p:cNvPr id="7" name="Rectangle 6">
            <a:extLst>
              <a:ext uri="{FF2B5EF4-FFF2-40B4-BE49-F238E27FC236}">
                <a16:creationId xmlns:a16="http://schemas.microsoft.com/office/drawing/2014/main" id="{5CF98275-825E-5C96-0201-7D756B8D5E54}"/>
              </a:ext>
            </a:extLst>
          </p:cNvPr>
          <p:cNvSpPr/>
          <p:nvPr/>
        </p:nvSpPr>
        <p:spPr>
          <a:xfrm>
            <a:off x="3666566" y="4302568"/>
            <a:ext cx="7924800" cy="56572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r>
              <a:rPr lang="es-ES_tradnl" sz="1600" dirty="0"/>
              <a:t>Son los coeficientes del modelo. Son números reales. Cuanto más cerca de cero,</a:t>
            </a:r>
            <a:br>
              <a:rPr lang="es-ES_tradnl" sz="1600" dirty="0"/>
            </a:br>
            <a:r>
              <a:rPr lang="es-ES_tradnl" sz="1600" dirty="0"/>
              <a:t>la variable dependiente depende menos del </a:t>
            </a:r>
            <a:r>
              <a:rPr lang="es-ES_tradnl" sz="1600" i="1" dirty="0" err="1"/>
              <a:t>feature</a:t>
            </a:r>
            <a:r>
              <a:rPr lang="es-ES_tradnl" sz="1600" dirty="0"/>
              <a:t> que multiplica.</a:t>
            </a:r>
          </a:p>
        </p:txBody>
      </p:sp>
      <p:sp>
        <p:nvSpPr>
          <p:cNvPr id="8" name="Rectangle 7">
            <a:extLst>
              <a:ext uri="{FF2B5EF4-FFF2-40B4-BE49-F238E27FC236}">
                <a16:creationId xmlns:a16="http://schemas.microsoft.com/office/drawing/2014/main" id="{3FAB2440-40F9-CA18-E8F8-7621B1D89A56}"/>
              </a:ext>
            </a:extLst>
          </p:cNvPr>
          <p:cNvSpPr/>
          <p:nvPr/>
        </p:nvSpPr>
        <p:spPr>
          <a:xfrm>
            <a:off x="3666566" y="5231322"/>
            <a:ext cx="7924800" cy="56572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r>
              <a:rPr lang="es-ES_tradnl" sz="1600" dirty="0"/>
              <a:t>Es la predicción del modelo. Es con quien comparamos con el </a:t>
            </a:r>
            <a:r>
              <a:rPr lang="es-ES_tradnl" sz="1600" i="1" dirty="0" err="1"/>
              <a:t>Label</a:t>
            </a:r>
            <a:r>
              <a:rPr lang="es-ES_tradnl" sz="1600" dirty="0"/>
              <a:t> de la observación</a:t>
            </a:r>
          </a:p>
        </p:txBody>
      </p:sp>
    </p:spTree>
    <p:extLst>
      <p:ext uri="{BB962C8B-B14F-4D97-AF65-F5344CB8AC3E}">
        <p14:creationId xmlns:p14="http://schemas.microsoft.com/office/powerpoint/2010/main" val="1800517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17</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Vamos al caso más sencillo, la regresión lineal de una sola variable independiente:</a:t>
                </a:r>
              </a:p>
              <a:p>
                <a:pPr marL="0" indent="0">
                  <a:buNone/>
                </a:pPr>
                <a14:m>
                  <m:oMathPara xmlns:m="http://schemas.openxmlformats.org/officeDocument/2006/math">
                    <m:oMathParaPr>
                      <m:jc m:val="centerGroup"/>
                    </m:oMathParaPr>
                    <m:oMath xmlns:m="http://schemas.openxmlformats.org/officeDocument/2006/math">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r>
                        <a:rPr lang="en-US" sz="2400" b="0" i="1" smtClean="0">
                          <a:latin typeface="Cambria Math" panose="02040503050406030204" pitchFamily="18" charset="0"/>
                        </a:rPr>
                        <m:t>=</m:t>
                      </m:r>
                      <m:r>
                        <a:rPr lang="en-US" sz="2400" b="0" i="1" smtClean="0">
                          <a:latin typeface="Cambria Math" panose="02040503050406030204" pitchFamily="18" charset="0"/>
                        </a:rPr>
                        <m:t>h</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𝑋</m:t>
                          </m:r>
                        </m:e>
                      </m:d>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0</m:t>
                          </m:r>
                        </m:sub>
                      </m:sSub>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0</m:t>
                          </m:r>
                        </m:sub>
                      </m:sSub>
                    </m:oMath>
                  </m:oMathPara>
                </a14:m>
                <a:endParaRPr lang="es-ES" sz="2400" dirty="0">
                  <a:solidFill>
                    <a:schemeClr val="bg1"/>
                  </a:solidFill>
                </a:endParaRPr>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949" t="-955"/>
                </a:stretch>
              </a:blipFill>
            </p:spPr>
            <p:txBody>
              <a:bodyPr/>
              <a:lstStyle/>
              <a:p>
                <a:r>
                  <a:rPr lang="es-ES_tradnl">
                    <a:noFill/>
                  </a:rPr>
                  <a:t> </a:t>
                </a:r>
              </a:p>
            </p:txBody>
          </p:sp>
        </mc:Fallback>
      </mc:AlternateContent>
      <p:pic>
        <p:nvPicPr>
          <p:cNvPr id="9" name="circle9939.png" descr="circle9939.png">
            <a:extLst>
              <a:ext uri="{FF2B5EF4-FFF2-40B4-BE49-F238E27FC236}">
                <a16:creationId xmlns:a16="http://schemas.microsoft.com/office/drawing/2014/main" id="{E3E83133-4521-54AA-6099-375EB8FF2B4B}"/>
              </a:ext>
            </a:extLst>
          </p:cNvPr>
          <p:cNvPicPr>
            <a:picLocks noChangeAspect="1"/>
          </p:cNvPicPr>
          <p:nvPr/>
        </p:nvPicPr>
        <p:blipFill>
          <a:blip r:embed="rId4"/>
          <a:stretch>
            <a:fillRect/>
          </a:stretch>
        </p:blipFill>
        <p:spPr>
          <a:xfrm>
            <a:off x="4180685" y="3304179"/>
            <a:ext cx="3731163" cy="2631725"/>
          </a:xfrm>
          <a:prstGeom prst="rect">
            <a:avLst/>
          </a:prstGeom>
          <a:ln w="12700">
            <a:miter lim="400000"/>
          </a:ln>
        </p:spPr>
      </p:pic>
      <p:sp>
        <p:nvSpPr>
          <p:cNvPr id="10" name="TextBox 9">
            <a:extLst>
              <a:ext uri="{FF2B5EF4-FFF2-40B4-BE49-F238E27FC236}">
                <a16:creationId xmlns:a16="http://schemas.microsoft.com/office/drawing/2014/main" id="{36A79E72-5038-0EA7-467B-2C8D90BD57E5}"/>
              </a:ext>
            </a:extLst>
          </p:cNvPr>
          <p:cNvSpPr txBox="1"/>
          <p:nvPr/>
        </p:nvSpPr>
        <p:spPr>
          <a:xfrm>
            <a:off x="7547674" y="4768312"/>
            <a:ext cx="592792" cy="307777"/>
          </a:xfrm>
          <a:prstGeom prst="rect">
            <a:avLst/>
          </a:prstGeom>
          <a:solidFill>
            <a:schemeClr val="bg1"/>
          </a:solidFill>
        </p:spPr>
        <p:txBody>
          <a:bodyPr wrap="square" lIns="36000" rtlCol="0">
            <a:spAutoFit/>
          </a:bodyPr>
          <a:lstStyle/>
          <a:p>
            <a:r>
              <a:rPr lang="es-ES_tradnl" sz="1400" dirty="0">
                <a:solidFill>
                  <a:srgbClr val="FF00FF"/>
                </a:solidFill>
              </a:rPr>
              <a:t>(w</a:t>
            </a:r>
            <a:r>
              <a:rPr lang="es-ES_tradnl" sz="1400" baseline="-25000" dirty="0">
                <a:solidFill>
                  <a:srgbClr val="FF00FF"/>
                </a:solidFill>
              </a:rPr>
              <a:t>0</a:t>
            </a:r>
            <a:r>
              <a:rPr lang="es-ES_tradnl" sz="1400" dirty="0">
                <a:solidFill>
                  <a:srgbClr val="FF00FF"/>
                </a:solidFill>
              </a:rPr>
              <a:t>)</a:t>
            </a:r>
          </a:p>
        </p:txBody>
      </p:sp>
      <p:sp>
        <p:nvSpPr>
          <p:cNvPr id="11" name="TextBox 10">
            <a:extLst>
              <a:ext uri="{FF2B5EF4-FFF2-40B4-BE49-F238E27FC236}">
                <a16:creationId xmlns:a16="http://schemas.microsoft.com/office/drawing/2014/main" id="{6A9F5D74-1335-1565-71FD-662A658A3539}"/>
              </a:ext>
            </a:extLst>
          </p:cNvPr>
          <p:cNvSpPr txBox="1"/>
          <p:nvPr/>
        </p:nvSpPr>
        <p:spPr>
          <a:xfrm>
            <a:off x="7136969" y="5132423"/>
            <a:ext cx="592792" cy="307777"/>
          </a:xfrm>
          <a:prstGeom prst="rect">
            <a:avLst/>
          </a:prstGeom>
          <a:solidFill>
            <a:schemeClr val="bg1"/>
          </a:solidFill>
        </p:spPr>
        <p:txBody>
          <a:bodyPr wrap="square" lIns="36000" rtlCol="0">
            <a:spAutoFit/>
          </a:bodyPr>
          <a:lstStyle/>
          <a:p>
            <a:r>
              <a:rPr lang="es-ES_tradnl" sz="1400" dirty="0">
                <a:solidFill>
                  <a:srgbClr val="FF00FF"/>
                </a:solidFill>
              </a:rPr>
              <a:t>(b)</a:t>
            </a:r>
          </a:p>
        </p:txBody>
      </p:sp>
      <p:sp>
        <p:nvSpPr>
          <p:cNvPr id="12" name="TextBox 11">
            <a:extLst>
              <a:ext uri="{FF2B5EF4-FFF2-40B4-BE49-F238E27FC236}">
                <a16:creationId xmlns:a16="http://schemas.microsoft.com/office/drawing/2014/main" id="{53C0D6BF-4D43-0FEA-FCF3-4F34B8E76654}"/>
              </a:ext>
            </a:extLst>
          </p:cNvPr>
          <p:cNvSpPr txBox="1"/>
          <p:nvPr/>
        </p:nvSpPr>
        <p:spPr>
          <a:xfrm>
            <a:off x="7319056" y="5658905"/>
            <a:ext cx="592792" cy="276999"/>
          </a:xfrm>
          <a:prstGeom prst="rect">
            <a:avLst/>
          </a:prstGeom>
          <a:solidFill>
            <a:schemeClr val="bg1"/>
          </a:solidFill>
        </p:spPr>
        <p:txBody>
          <a:bodyPr wrap="square" lIns="0" tIns="0" rIns="0" bIns="0" rtlCol="0">
            <a:spAutoFit/>
          </a:bodyPr>
          <a:lstStyle/>
          <a:p>
            <a:r>
              <a:rPr lang="es-ES_tradnl" dirty="0"/>
              <a:t>(x</a:t>
            </a:r>
            <a:r>
              <a:rPr lang="es-ES_tradnl" baseline="-25000" dirty="0"/>
              <a:t>0</a:t>
            </a:r>
            <a:r>
              <a:rPr lang="es-ES_tradnl" dirty="0"/>
              <a:t>)</a:t>
            </a:r>
          </a:p>
        </p:txBody>
      </p:sp>
    </p:spTree>
    <p:extLst>
      <p:ext uri="{BB962C8B-B14F-4D97-AF65-F5344CB8AC3E}">
        <p14:creationId xmlns:p14="http://schemas.microsoft.com/office/powerpoint/2010/main" val="4959110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18</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_tradnl" sz="2400" dirty="0"/>
              <a:t>Regresión lineal es parte de una subárea de aprendizaje automático llamada </a:t>
            </a:r>
            <a:r>
              <a:rPr lang="es-ES_tradnl" sz="2400" b="1" dirty="0">
                <a:solidFill>
                  <a:schemeClr val="accent6">
                    <a:lumMod val="60000"/>
                    <a:lumOff val="40000"/>
                  </a:schemeClr>
                </a:solidFill>
              </a:rPr>
              <a:t>aprendizaje estadístico</a:t>
            </a:r>
            <a:r>
              <a:rPr lang="es-ES_tradnl" sz="2400" dirty="0"/>
              <a:t>, donde:</a:t>
            </a:r>
          </a:p>
          <a:p>
            <a:r>
              <a:rPr lang="es-ES_tradnl" sz="2400" dirty="0"/>
              <a:t>Se enfoca en el estudio de modelos estadísticos y métodos para analizar y entender los datos.</a:t>
            </a:r>
          </a:p>
          <a:p>
            <a:r>
              <a:rPr lang="es-ES_tradnl" sz="2400" dirty="0"/>
              <a:t>Utiliza herramientas y técnicas estadísticas clásicas para hacer inferencias y tomar decisiones basadas en los datos.</a:t>
            </a:r>
          </a:p>
          <a:p>
            <a:r>
              <a:rPr lang="es-ES_tradnl" sz="2400" dirty="0"/>
              <a:t>El enfoque principal puede ser la estimación de parámetros, la predicción o la inferencia sobre la relación entre variables.</a:t>
            </a:r>
          </a:p>
          <a:p>
            <a:pPr marL="0" indent="0">
              <a:buNone/>
            </a:pPr>
            <a:endParaRPr lang="es-ES_tradnl" sz="2400" dirty="0">
              <a:solidFill>
                <a:schemeClr val="bg1"/>
              </a:solidFill>
            </a:endParaRPr>
          </a:p>
        </p:txBody>
      </p:sp>
    </p:spTree>
    <p:extLst>
      <p:ext uri="{BB962C8B-B14F-4D97-AF65-F5344CB8AC3E}">
        <p14:creationId xmlns:p14="http://schemas.microsoft.com/office/powerpoint/2010/main" val="5191039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19</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¿Ahora cuál recta?</a:t>
            </a:r>
          </a:p>
        </p:txBody>
      </p:sp>
      <p:pic>
        <p:nvPicPr>
          <p:cNvPr id="3" name="circle99392.png" descr="circle99392.png">
            <a:extLst>
              <a:ext uri="{FF2B5EF4-FFF2-40B4-BE49-F238E27FC236}">
                <a16:creationId xmlns:a16="http://schemas.microsoft.com/office/drawing/2014/main" id="{BCD866FC-B3E0-DEF3-B904-D8588A92499F}"/>
              </a:ext>
            </a:extLst>
          </p:cNvPr>
          <p:cNvPicPr>
            <a:picLocks noChangeAspect="1"/>
          </p:cNvPicPr>
          <p:nvPr/>
        </p:nvPicPr>
        <p:blipFill>
          <a:blip r:embed="rId3"/>
          <a:stretch>
            <a:fillRect/>
          </a:stretch>
        </p:blipFill>
        <p:spPr>
          <a:xfrm>
            <a:off x="3860497" y="2691824"/>
            <a:ext cx="4471005" cy="3237389"/>
          </a:xfrm>
          <a:prstGeom prst="rect">
            <a:avLst/>
          </a:prstGeom>
          <a:ln w="12700">
            <a:miter lim="400000"/>
          </a:ln>
        </p:spPr>
      </p:pic>
      <p:sp>
        <p:nvSpPr>
          <p:cNvPr id="7" name="TextBox 6">
            <a:extLst>
              <a:ext uri="{FF2B5EF4-FFF2-40B4-BE49-F238E27FC236}">
                <a16:creationId xmlns:a16="http://schemas.microsoft.com/office/drawing/2014/main" id="{AD77D2FB-3104-BED5-87D0-A32EBEE137B7}"/>
              </a:ext>
            </a:extLst>
          </p:cNvPr>
          <p:cNvSpPr txBox="1"/>
          <p:nvPr/>
        </p:nvSpPr>
        <p:spPr>
          <a:xfrm>
            <a:off x="7738710" y="5566572"/>
            <a:ext cx="592792" cy="369332"/>
          </a:xfrm>
          <a:prstGeom prst="rect">
            <a:avLst/>
          </a:prstGeom>
          <a:solidFill>
            <a:schemeClr val="bg1"/>
          </a:solidFill>
        </p:spPr>
        <p:txBody>
          <a:bodyPr wrap="square" lIns="0" tIns="0" rIns="0" bIns="0" rtlCol="0">
            <a:spAutoFit/>
          </a:bodyPr>
          <a:lstStyle/>
          <a:p>
            <a:r>
              <a:rPr lang="es-ES_tradnl" sz="2400" dirty="0"/>
              <a:t>(x</a:t>
            </a:r>
            <a:r>
              <a:rPr lang="es-ES_tradnl" sz="2400" baseline="-25000" dirty="0"/>
              <a:t>0</a:t>
            </a:r>
            <a:r>
              <a:rPr lang="es-ES_tradnl" sz="2400" dirty="0"/>
              <a:t>)</a:t>
            </a:r>
          </a:p>
        </p:txBody>
      </p:sp>
    </p:spTree>
    <p:extLst>
      <p:ext uri="{BB962C8B-B14F-4D97-AF65-F5344CB8AC3E}">
        <p14:creationId xmlns:p14="http://schemas.microsoft.com/office/powerpoint/2010/main" val="2904354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4BECB4-F27B-1CC7-39C4-7E93D59BFB2D}"/>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C30665E-D592-446F-98EB-15F172A226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A098BD5-C827-C457-D003-604C728F26B0}"/>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Lo que vimos la clase anterior…</a:t>
            </a:r>
          </a:p>
        </p:txBody>
      </p:sp>
      <p:pic>
        <p:nvPicPr>
          <p:cNvPr id="4" name="Picture 3" descr="Vector background of vibrant colors splashing">
            <a:extLst>
              <a:ext uri="{FF2B5EF4-FFF2-40B4-BE49-F238E27FC236}">
                <a16:creationId xmlns:a16="http://schemas.microsoft.com/office/drawing/2014/main" id="{201C4C40-33AE-980F-4F65-F2AAF88182E6}"/>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73914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20</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Para encontrarla, medimos la distancia entre la recta y cada punto, que llamamos </a:t>
            </a:r>
            <a:r>
              <a:rPr lang="es-ES" sz="2400" b="1" dirty="0">
                <a:solidFill>
                  <a:schemeClr val="accent1"/>
                </a:solidFill>
              </a:rPr>
              <a:t>residuos</a:t>
            </a:r>
            <a:r>
              <a:rPr lang="es-ES" sz="2400" dirty="0"/>
              <a:t>.</a:t>
            </a:r>
          </a:p>
        </p:txBody>
      </p:sp>
      <p:pic>
        <p:nvPicPr>
          <p:cNvPr id="8" name="circle99393.png" descr="circle99393.png">
            <a:extLst>
              <a:ext uri="{FF2B5EF4-FFF2-40B4-BE49-F238E27FC236}">
                <a16:creationId xmlns:a16="http://schemas.microsoft.com/office/drawing/2014/main" id="{6D4987E5-4D80-7966-B957-959C8245C3D3}"/>
              </a:ext>
            </a:extLst>
          </p:cNvPr>
          <p:cNvPicPr>
            <a:picLocks noChangeAspect="1"/>
          </p:cNvPicPr>
          <p:nvPr/>
        </p:nvPicPr>
        <p:blipFill>
          <a:blip r:embed="rId3"/>
          <a:stretch>
            <a:fillRect/>
          </a:stretch>
        </p:blipFill>
        <p:spPr>
          <a:xfrm>
            <a:off x="1204853" y="3052723"/>
            <a:ext cx="4050257" cy="3016083"/>
          </a:xfrm>
          <a:prstGeom prst="rect">
            <a:avLst/>
          </a:prstGeom>
          <a:ln w="12700">
            <a:miter lim="400000"/>
          </a:ln>
        </p:spPr>
      </p:pic>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0325E68F-AA83-ACA7-45E5-3E1A312559CC}"/>
                  </a:ext>
                </a:extLst>
              </p:cNvPr>
              <p:cNvSpPr txBox="1"/>
              <p:nvPr/>
            </p:nvSpPr>
            <p:spPr>
              <a:xfrm>
                <a:off x="7110544" y="3192428"/>
                <a:ext cx="2425921" cy="47314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𝑒</m:t>
                          </m:r>
                        </m:e>
                        <m:sub>
                          <m:r>
                            <a:rPr lang="en-US" sz="2800" b="0" i="1" smtClean="0">
                              <a:latin typeface="Cambria Math" panose="02040503050406030204" pitchFamily="18" charset="0"/>
                            </a:rPr>
                            <m:t>[</m:t>
                          </m:r>
                          <m:r>
                            <a:rPr lang="en-US" sz="2800" b="0" i="1" smtClean="0">
                              <a:latin typeface="Cambria Math" panose="02040503050406030204" pitchFamily="18" charset="0"/>
                            </a:rPr>
                            <m:t>𝑖</m:t>
                          </m:r>
                          <m:r>
                            <a:rPr lang="en-US" sz="2800" b="0" i="1" smtClean="0">
                              <a:latin typeface="Cambria Math" panose="02040503050406030204" pitchFamily="18" charset="0"/>
                            </a:rPr>
                            <m:t>]</m:t>
                          </m:r>
                        </m:sub>
                      </m:sSub>
                      <m:r>
                        <a:rPr lang="en-US" sz="2800" b="0" i="1" smtClean="0">
                          <a:latin typeface="Cambria Math" panose="02040503050406030204" pitchFamily="18" charset="0"/>
                        </a:rPr>
                        <m:t>=</m:t>
                      </m:r>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𝑦</m:t>
                          </m:r>
                        </m:e>
                        <m:sub>
                          <m:r>
                            <a:rPr lang="en-US" sz="2800" b="0" i="1" smtClean="0">
                              <a:latin typeface="Cambria Math" panose="02040503050406030204" pitchFamily="18" charset="0"/>
                            </a:rPr>
                            <m:t>[</m:t>
                          </m:r>
                          <m:r>
                            <a:rPr lang="en-US" sz="2800" b="0" i="1" smtClean="0">
                              <a:latin typeface="Cambria Math" panose="02040503050406030204" pitchFamily="18" charset="0"/>
                            </a:rPr>
                            <m:t>𝑖</m:t>
                          </m:r>
                          <m:r>
                            <a:rPr lang="en-US" sz="2800" b="0" i="1" smtClean="0">
                              <a:latin typeface="Cambria Math" panose="02040503050406030204" pitchFamily="18" charset="0"/>
                            </a:rPr>
                            <m:t>]</m:t>
                          </m:r>
                        </m:sub>
                      </m:sSub>
                      <m:r>
                        <a:rPr lang="en-US" sz="2800" b="0" i="1" smtClean="0">
                          <a:latin typeface="Cambria Math" panose="02040503050406030204" pitchFamily="18" charset="0"/>
                        </a:rPr>
                        <m:t>−</m:t>
                      </m:r>
                      <m:sSub>
                        <m:sSubPr>
                          <m:ctrlPr>
                            <a:rPr lang="en-US" sz="2800" b="0" i="1" smtClean="0">
                              <a:latin typeface="Cambria Math" panose="02040503050406030204" pitchFamily="18" charset="0"/>
                            </a:rPr>
                          </m:ctrlPr>
                        </m:sSubPr>
                        <m:e>
                          <m:acc>
                            <m:accPr>
                              <m:chr m:val="̂"/>
                              <m:ctrlPr>
                                <a:rPr lang="en-US" sz="2800" b="0" i="1" smtClean="0">
                                  <a:latin typeface="Cambria Math" panose="02040503050406030204" pitchFamily="18" charset="0"/>
                                </a:rPr>
                              </m:ctrlPr>
                            </m:accPr>
                            <m:e>
                              <m:r>
                                <a:rPr lang="en-US" sz="2800" b="0" i="1" smtClean="0">
                                  <a:latin typeface="Cambria Math" panose="02040503050406030204" pitchFamily="18" charset="0"/>
                                </a:rPr>
                                <m:t>𝑦</m:t>
                              </m:r>
                            </m:e>
                          </m:acc>
                        </m:e>
                        <m:sub>
                          <m:r>
                            <a:rPr lang="en-US" sz="2800" b="0" i="1" smtClean="0">
                              <a:latin typeface="Cambria Math" panose="02040503050406030204" pitchFamily="18" charset="0"/>
                            </a:rPr>
                            <m:t>[</m:t>
                          </m:r>
                          <m:r>
                            <a:rPr lang="en-US" sz="2800" b="0" i="1" smtClean="0">
                              <a:latin typeface="Cambria Math" panose="02040503050406030204" pitchFamily="18" charset="0"/>
                            </a:rPr>
                            <m:t>𝑖</m:t>
                          </m:r>
                          <m:r>
                            <a:rPr lang="en-US" sz="2800" b="0" i="1" smtClean="0">
                              <a:latin typeface="Cambria Math" panose="02040503050406030204" pitchFamily="18" charset="0"/>
                            </a:rPr>
                            <m:t>]</m:t>
                          </m:r>
                        </m:sub>
                      </m:sSub>
                    </m:oMath>
                  </m:oMathPara>
                </a14:m>
                <a:endParaRPr lang="es-ES_tradnl" sz="2800" dirty="0"/>
              </a:p>
            </p:txBody>
          </p:sp>
        </mc:Choice>
        <mc:Fallback xmlns="">
          <p:sp>
            <p:nvSpPr>
              <p:cNvPr id="9" name="TextBox 8">
                <a:extLst>
                  <a:ext uri="{FF2B5EF4-FFF2-40B4-BE49-F238E27FC236}">
                    <a16:creationId xmlns:a16="http://schemas.microsoft.com/office/drawing/2014/main" id="{0325E68F-AA83-ACA7-45E5-3E1A312559CC}"/>
                  </a:ext>
                </a:extLst>
              </p:cNvPr>
              <p:cNvSpPr txBox="1">
                <a:spLocks noRot="1" noChangeAspect="1" noMove="1" noResize="1" noEditPoints="1" noAdjustHandles="1" noChangeArrowheads="1" noChangeShapeType="1" noTextEdit="1"/>
              </p:cNvSpPr>
              <p:nvPr/>
            </p:nvSpPr>
            <p:spPr>
              <a:xfrm>
                <a:off x="7110544" y="3192428"/>
                <a:ext cx="2425921" cy="473143"/>
              </a:xfrm>
              <a:prstGeom prst="rect">
                <a:avLst/>
              </a:prstGeom>
              <a:blipFill>
                <a:blip r:embed="rId4"/>
                <a:stretch>
                  <a:fillRect l="-1042" t="-13158" r="-2604" b="-28947"/>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F5CC3E75-A031-5CE2-D45D-ADE92452F325}"/>
                  </a:ext>
                </a:extLst>
              </p:cNvPr>
              <p:cNvSpPr txBox="1"/>
              <p:nvPr/>
            </p:nvSpPr>
            <p:spPr>
              <a:xfrm>
                <a:off x="6504641" y="4087621"/>
                <a:ext cx="3436390" cy="473143"/>
              </a:xfrm>
              <a:prstGeom prst="rect">
                <a:avLst/>
              </a:prstGeom>
              <a:noFill/>
            </p:spPr>
            <p:txBody>
              <a:bodyPr wrap="none" lIns="0" tIns="0" rIns="0" bIns="0" rtlCol="0">
                <a:spAutoFit/>
              </a:bodyPr>
              <a:lstStyle/>
              <a:p>
                <a14:m>
                  <m:oMath xmlns:m="http://schemas.openxmlformats.org/officeDocument/2006/math">
                    <m:sSub>
                      <m:sSubPr>
                        <m:ctrlPr>
                          <a:rPr lang="en-US" sz="2800" i="1" smtClean="0">
                            <a:latin typeface="Cambria Math" panose="02040503050406030204" pitchFamily="18" charset="0"/>
                          </a:rPr>
                        </m:ctrlPr>
                      </m:sSubPr>
                      <m:e>
                        <m:r>
                          <a:rPr lang="en-US" sz="2800" i="1">
                            <a:latin typeface="Cambria Math" panose="02040503050406030204" pitchFamily="18" charset="0"/>
                          </a:rPr>
                          <m:t>𝑦</m:t>
                        </m:r>
                      </m:e>
                      <m:sub>
                        <m:r>
                          <a:rPr lang="en-US" sz="2800" i="1">
                            <a:latin typeface="Cambria Math" panose="02040503050406030204" pitchFamily="18" charset="0"/>
                          </a:rPr>
                          <m:t>[</m:t>
                        </m:r>
                        <m:r>
                          <a:rPr lang="en-US" sz="2800" i="1">
                            <a:latin typeface="Cambria Math" panose="02040503050406030204" pitchFamily="18" charset="0"/>
                          </a:rPr>
                          <m:t>𝑖</m:t>
                        </m:r>
                        <m:r>
                          <a:rPr lang="en-US" sz="2800" i="1">
                            <a:latin typeface="Cambria Math" panose="02040503050406030204" pitchFamily="18" charset="0"/>
                          </a:rPr>
                          <m:t>]</m:t>
                        </m:r>
                      </m:sub>
                    </m:sSub>
                    <m:r>
                      <a:rPr lang="en-US" sz="2800" b="0" i="1" smtClean="0">
                        <a:latin typeface="Cambria Math" panose="02040503050406030204" pitchFamily="18" charset="0"/>
                      </a:rPr>
                      <m:t>=</m:t>
                    </m:r>
                    <m:r>
                      <a:rPr lang="en-US" sz="2800" b="0" i="1" smtClean="0">
                        <a:latin typeface="Cambria Math" panose="02040503050406030204" pitchFamily="18" charset="0"/>
                      </a:rPr>
                      <m:t>𝑏</m:t>
                    </m:r>
                    <m:r>
                      <a:rPr lang="en-US" sz="2800" i="1">
                        <a:latin typeface="Cambria Math" panose="02040503050406030204" pitchFamily="18" charset="0"/>
                      </a:rPr>
                      <m:t>+</m:t>
                    </m:r>
                    <m:sSub>
                      <m:sSubPr>
                        <m:ctrlPr>
                          <a:rPr lang="en-US" sz="2800" i="1">
                            <a:latin typeface="Cambria Math" panose="02040503050406030204" pitchFamily="18" charset="0"/>
                          </a:rPr>
                        </m:ctrlPr>
                      </m:sSubPr>
                      <m:e>
                        <m:r>
                          <a:rPr lang="en-US" sz="2800" i="1">
                            <a:latin typeface="Cambria Math" panose="02040503050406030204" pitchFamily="18" charset="0"/>
                          </a:rPr>
                          <m:t>𝑤</m:t>
                        </m:r>
                      </m:e>
                      <m:sub>
                        <m:r>
                          <a:rPr lang="en-US" sz="2800" b="0" i="1" smtClean="0">
                            <a:latin typeface="Cambria Math" panose="02040503050406030204" pitchFamily="18" charset="0"/>
                          </a:rPr>
                          <m:t>0</m:t>
                        </m:r>
                      </m:sub>
                    </m:sSub>
                    <m:sSub>
                      <m:sSubPr>
                        <m:ctrlPr>
                          <a:rPr lang="en-US" sz="2800" i="1">
                            <a:latin typeface="Cambria Math" panose="02040503050406030204" pitchFamily="18" charset="0"/>
                          </a:rPr>
                        </m:ctrlPr>
                      </m:sSubPr>
                      <m:e>
                        <m:r>
                          <a:rPr lang="en-US" sz="2800" i="1">
                            <a:latin typeface="Cambria Math" panose="02040503050406030204" pitchFamily="18" charset="0"/>
                          </a:rPr>
                          <m:t>𝑥</m:t>
                        </m:r>
                      </m:e>
                      <m:sub>
                        <m:r>
                          <a:rPr lang="en-US" sz="2800" b="0" i="1" smtClean="0">
                            <a:latin typeface="Cambria Math" panose="02040503050406030204" pitchFamily="18" charset="0"/>
                          </a:rPr>
                          <m:t>0[</m:t>
                        </m:r>
                        <m:r>
                          <a:rPr lang="en-US" sz="2800" b="0" i="1" smtClean="0">
                            <a:latin typeface="Cambria Math" panose="02040503050406030204" pitchFamily="18" charset="0"/>
                          </a:rPr>
                          <m:t>𝑖</m:t>
                        </m:r>
                        <m:r>
                          <a:rPr lang="en-US" sz="2800" b="0" i="1" smtClean="0">
                            <a:latin typeface="Cambria Math" panose="02040503050406030204" pitchFamily="18" charset="0"/>
                          </a:rPr>
                          <m:t>]</m:t>
                        </m:r>
                      </m:sub>
                    </m:sSub>
                  </m:oMath>
                </a14:m>
                <a:r>
                  <a:rPr lang="es-ES_tradnl" sz="2800" dirty="0"/>
                  <a:t>+</a:t>
                </a:r>
                <a:r>
                  <a:rPr lang="en-US" sz="2800" dirty="0"/>
                  <a:t> </a:t>
                </a:r>
                <a14:m>
                  <m:oMath xmlns:m="http://schemas.openxmlformats.org/officeDocument/2006/math">
                    <m:sSub>
                      <m:sSubPr>
                        <m:ctrlPr>
                          <a:rPr lang="en-US" sz="2800" i="1">
                            <a:latin typeface="Cambria Math" panose="02040503050406030204" pitchFamily="18" charset="0"/>
                          </a:rPr>
                        </m:ctrlPr>
                      </m:sSubPr>
                      <m:e>
                        <m:r>
                          <a:rPr lang="en-US" sz="2800" i="1">
                            <a:latin typeface="Cambria Math" panose="02040503050406030204" pitchFamily="18" charset="0"/>
                          </a:rPr>
                          <m:t>𝑒</m:t>
                        </m:r>
                      </m:e>
                      <m:sub>
                        <m:r>
                          <a:rPr lang="en-US" sz="2800" i="1">
                            <a:latin typeface="Cambria Math" panose="02040503050406030204" pitchFamily="18" charset="0"/>
                          </a:rPr>
                          <m:t>[</m:t>
                        </m:r>
                        <m:r>
                          <a:rPr lang="en-US" sz="2800" i="1">
                            <a:latin typeface="Cambria Math" panose="02040503050406030204" pitchFamily="18" charset="0"/>
                          </a:rPr>
                          <m:t>𝑖</m:t>
                        </m:r>
                        <m:r>
                          <a:rPr lang="en-US" sz="2800" i="1">
                            <a:latin typeface="Cambria Math" panose="02040503050406030204" pitchFamily="18" charset="0"/>
                          </a:rPr>
                          <m:t>]</m:t>
                        </m:r>
                      </m:sub>
                    </m:sSub>
                  </m:oMath>
                </a14:m>
                <a:endParaRPr lang="es-ES_tradnl" sz="2800" dirty="0"/>
              </a:p>
            </p:txBody>
          </p:sp>
        </mc:Choice>
        <mc:Fallback xmlns="">
          <p:sp>
            <p:nvSpPr>
              <p:cNvPr id="10" name="TextBox 9">
                <a:extLst>
                  <a:ext uri="{FF2B5EF4-FFF2-40B4-BE49-F238E27FC236}">
                    <a16:creationId xmlns:a16="http://schemas.microsoft.com/office/drawing/2014/main" id="{F5CC3E75-A031-5CE2-D45D-ADE92452F325}"/>
                  </a:ext>
                </a:extLst>
              </p:cNvPr>
              <p:cNvSpPr txBox="1">
                <a:spLocks noRot="1" noChangeAspect="1" noMove="1" noResize="1" noEditPoints="1" noAdjustHandles="1" noChangeArrowheads="1" noChangeShapeType="1" noTextEdit="1"/>
              </p:cNvSpPr>
              <p:nvPr/>
            </p:nvSpPr>
            <p:spPr>
              <a:xfrm>
                <a:off x="6504641" y="4087621"/>
                <a:ext cx="3436390" cy="473143"/>
              </a:xfrm>
              <a:prstGeom prst="rect">
                <a:avLst/>
              </a:prstGeom>
              <a:blipFill>
                <a:blip r:embed="rId5"/>
                <a:stretch>
                  <a:fillRect l="-3690" t="-26316" r="-2214" b="-34211"/>
                </a:stretch>
              </a:blipFill>
            </p:spPr>
            <p:txBody>
              <a:bodyPr/>
              <a:lstStyle/>
              <a:p>
                <a:r>
                  <a:rPr lang="es-ES_tradnl">
                    <a:noFill/>
                  </a:rPr>
                  <a:t> </a:t>
                </a:r>
              </a:p>
            </p:txBody>
          </p:sp>
        </mc:Fallback>
      </mc:AlternateContent>
      <p:sp>
        <p:nvSpPr>
          <p:cNvPr id="11" name="TextBox 10">
            <a:extLst>
              <a:ext uri="{FF2B5EF4-FFF2-40B4-BE49-F238E27FC236}">
                <a16:creationId xmlns:a16="http://schemas.microsoft.com/office/drawing/2014/main" id="{F75E3BCB-2944-8301-8AD7-20BB2AC20703}"/>
              </a:ext>
            </a:extLst>
          </p:cNvPr>
          <p:cNvSpPr txBox="1"/>
          <p:nvPr/>
        </p:nvSpPr>
        <p:spPr>
          <a:xfrm>
            <a:off x="4662318" y="5744547"/>
            <a:ext cx="592792" cy="369332"/>
          </a:xfrm>
          <a:prstGeom prst="rect">
            <a:avLst/>
          </a:prstGeom>
          <a:solidFill>
            <a:schemeClr val="bg1"/>
          </a:solidFill>
        </p:spPr>
        <p:txBody>
          <a:bodyPr wrap="square" lIns="0" tIns="0" rIns="0" bIns="0" rtlCol="0">
            <a:spAutoFit/>
          </a:bodyPr>
          <a:lstStyle/>
          <a:p>
            <a:r>
              <a:rPr lang="es-ES_tradnl" sz="2400" dirty="0"/>
              <a:t>(x</a:t>
            </a:r>
            <a:r>
              <a:rPr lang="es-ES_tradnl" sz="2400" baseline="-25000" dirty="0"/>
              <a:t>0</a:t>
            </a:r>
            <a:r>
              <a:rPr lang="es-ES_tradnl" sz="2400" dirty="0"/>
              <a:t>)</a:t>
            </a:r>
          </a:p>
        </p:txBody>
      </p:sp>
    </p:spTree>
    <p:extLst>
      <p:ext uri="{BB962C8B-B14F-4D97-AF65-F5344CB8AC3E}">
        <p14:creationId xmlns:p14="http://schemas.microsoft.com/office/powerpoint/2010/main" val="30704276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21</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Buscamos minimizar el valor de los residuos. Para lograr esto, lo hacemos minimizando la suma de los cuadrados de los </a:t>
            </a:r>
            <a:r>
              <a:rPr lang="es-ES" sz="2400" b="1" dirty="0">
                <a:solidFill>
                  <a:schemeClr val="accent1"/>
                </a:solidFill>
              </a:rPr>
              <a:t>residuos</a:t>
            </a:r>
            <a:r>
              <a:rPr lang="es-ES" sz="2400" dirty="0"/>
              <a:t>.</a:t>
            </a:r>
          </a:p>
        </p:txBody>
      </p:sp>
      <p:pic>
        <p:nvPicPr>
          <p:cNvPr id="8" name="circle99393.png" descr="circle99393.png">
            <a:extLst>
              <a:ext uri="{FF2B5EF4-FFF2-40B4-BE49-F238E27FC236}">
                <a16:creationId xmlns:a16="http://schemas.microsoft.com/office/drawing/2014/main" id="{6D4987E5-4D80-7966-B957-959C8245C3D3}"/>
              </a:ext>
            </a:extLst>
          </p:cNvPr>
          <p:cNvPicPr>
            <a:picLocks noChangeAspect="1"/>
          </p:cNvPicPr>
          <p:nvPr/>
        </p:nvPicPr>
        <p:blipFill>
          <a:blip r:embed="rId3"/>
          <a:stretch>
            <a:fillRect/>
          </a:stretch>
        </p:blipFill>
        <p:spPr>
          <a:xfrm>
            <a:off x="1204853" y="3052723"/>
            <a:ext cx="4050257" cy="3016083"/>
          </a:xfrm>
          <a:prstGeom prst="rect">
            <a:avLst/>
          </a:prstGeom>
          <a:ln w="12700">
            <a:miter lim="400000"/>
          </a:ln>
        </p:spPr>
      </p:pic>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0325E68F-AA83-ACA7-45E5-3E1A312559CC}"/>
                  </a:ext>
                </a:extLst>
              </p:cNvPr>
              <p:cNvSpPr txBox="1"/>
              <p:nvPr/>
            </p:nvSpPr>
            <p:spPr>
              <a:xfrm>
                <a:off x="6163070" y="2962205"/>
                <a:ext cx="4679230" cy="86575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𝑆</m:t>
                          </m:r>
                        </m:e>
                        <m:sub>
                          <m:r>
                            <a:rPr lang="en-US" sz="2000" b="0" i="1" smtClean="0">
                              <a:latin typeface="Cambria Math" panose="02040503050406030204" pitchFamily="18" charset="0"/>
                            </a:rPr>
                            <m:t>𝑅</m:t>
                          </m:r>
                        </m:sub>
                      </m:sSub>
                      <m:r>
                        <a:rPr lang="en-US" sz="2000" b="0" i="1" smtClean="0">
                          <a:latin typeface="Cambria Math" panose="02040503050406030204" pitchFamily="18" charset="0"/>
                        </a:rPr>
                        <m:t>=</m:t>
                      </m:r>
                      <m:nary>
                        <m:naryPr>
                          <m:chr m:val="∑"/>
                          <m:ctrlPr>
                            <a:rPr lang="en-US" sz="2000" b="0" i="1" smtClean="0">
                              <a:latin typeface="Cambria Math" panose="02040503050406030204" pitchFamily="18" charset="0"/>
                            </a:rPr>
                          </m:ctrlPr>
                        </m:naryPr>
                        <m:sub>
                          <m:r>
                            <m:rPr>
                              <m:brk m:alnAt="23"/>
                            </m:rPr>
                            <a:rPr lang="en-US" sz="2000" b="0" i="1" smtClean="0">
                              <a:latin typeface="Cambria Math" panose="02040503050406030204" pitchFamily="18" charset="0"/>
                            </a:rPr>
                            <m:t>𝑖</m:t>
                          </m:r>
                          <m:r>
                            <a:rPr lang="en-US" sz="2000" b="0" i="1" smtClean="0">
                              <a:latin typeface="Cambria Math" panose="02040503050406030204" pitchFamily="18" charset="0"/>
                            </a:rPr>
                            <m:t>=0</m:t>
                          </m:r>
                        </m:sub>
                        <m:sup>
                          <m:r>
                            <a:rPr lang="en-US" sz="2000" b="0" i="1" smtClean="0">
                              <a:latin typeface="Cambria Math" panose="02040503050406030204" pitchFamily="18" charset="0"/>
                            </a:rPr>
                            <m:t>𝑁</m:t>
                          </m:r>
                          <m:r>
                            <a:rPr lang="en-US" sz="2000" b="0" i="1" smtClean="0">
                              <a:latin typeface="Cambria Math" panose="02040503050406030204" pitchFamily="18" charset="0"/>
                            </a:rPr>
                            <m:t>−1</m:t>
                          </m:r>
                        </m:sup>
                        <m:e>
                          <m:sSup>
                            <m:sSupPr>
                              <m:ctrlPr>
                                <a:rPr lang="en-US" sz="2000" b="0" i="1" smtClean="0">
                                  <a:latin typeface="Cambria Math" panose="02040503050406030204" pitchFamily="18" charset="0"/>
                                </a:rPr>
                              </m:ctrlPr>
                            </m:sSupPr>
                            <m:e>
                              <m:d>
                                <m:dPr>
                                  <m:ctrlPr>
                                    <a:rPr lang="en-US" sz="2000" b="0" i="1" smtClean="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𝑒</m:t>
                                      </m:r>
                                    </m:e>
                                    <m:sub>
                                      <m:r>
                                        <a:rPr lang="en-US" sz="2000" i="1">
                                          <a:latin typeface="Cambria Math" panose="02040503050406030204" pitchFamily="18" charset="0"/>
                                        </a:rPr>
                                        <m:t>[</m:t>
                                      </m:r>
                                      <m:r>
                                        <a:rPr lang="en-US" sz="2000" i="1">
                                          <a:latin typeface="Cambria Math" panose="02040503050406030204" pitchFamily="18" charset="0"/>
                                        </a:rPr>
                                        <m:t>𝑖</m:t>
                                      </m:r>
                                      <m:r>
                                        <a:rPr lang="en-US" sz="2000" i="1">
                                          <a:latin typeface="Cambria Math" panose="02040503050406030204" pitchFamily="18" charset="0"/>
                                        </a:rPr>
                                        <m:t>]</m:t>
                                      </m:r>
                                    </m:sub>
                                  </m:sSub>
                                </m:e>
                              </m:d>
                            </m:e>
                            <m:sup>
                              <m:r>
                                <a:rPr lang="en-US" sz="2000" b="0" i="1" smtClean="0">
                                  <a:latin typeface="Cambria Math" panose="02040503050406030204" pitchFamily="18" charset="0"/>
                                </a:rPr>
                                <m:t>2</m:t>
                              </m:r>
                            </m:sup>
                          </m:sSup>
                        </m:e>
                      </m:nary>
                      <m:r>
                        <a:rPr lang="en-US" sz="2000" b="0" i="1" smtClean="0">
                          <a:latin typeface="Cambria Math" panose="02040503050406030204" pitchFamily="18" charset="0"/>
                        </a:rPr>
                        <m:t>=</m:t>
                      </m:r>
                      <m:nary>
                        <m:naryPr>
                          <m:chr m:val="∑"/>
                          <m:ctrlPr>
                            <a:rPr lang="en-US" sz="2000" i="1">
                              <a:latin typeface="Cambria Math" panose="02040503050406030204" pitchFamily="18" charset="0"/>
                            </a:rPr>
                          </m:ctrlPr>
                        </m:naryPr>
                        <m:sub>
                          <m:r>
                            <m:rPr>
                              <m:brk m:alnAt="23"/>
                            </m:rPr>
                            <a:rPr lang="en-US" sz="2000" i="1">
                              <a:latin typeface="Cambria Math" panose="02040503050406030204" pitchFamily="18" charset="0"/>
                            </a:rPr>
                            <m:t>𝑖</m:t>
                          </m:r>
                          <m:r>
                            <a:rPr lang="en-US" sz="2000" i="1">
                              <a:latin typeface="Cambria Math" panose="02040503050406030204" pitchFamily="18" charset="0"/>
                            </a:rPr>
                            <m:t>=0</m:t>
                          </m:r>
                        </m:sub>
                        <m:sup>
                          <m:r>
                            <a:rPr lang="en-US" sz="2000" i="1">
                              <a:latin typeface="Cambria Math" panose="02040503050406030204" pitchFamily="18" charset="0"/>
                            </a:rPr>
                            <m:t>𝑁</m:t>
                          </m:r>
                          <m:r>
                            <a:rPr lang="en-US" sz="2000" i="1">
                              <a:latin typeface="Cambria Math" panose="02040503050406030204" pitchFamily="18" charset="0"/>
                            </a:rPr>
                            <m:t>−1</m:t>
                          </m:r>
                        </m:sup>
                        <m:e>
                          <m:sSup>
                            <m:sSupPr>
                              <m:ctrlPr>
                                <a:rPr lang="en-US" sz="2000" i="1" smtClean="0">
                                  <a:latin typeface="Cambria Math" panose="02040503050406030204" pitchFamily="18" charset="0"/>
                                </a:rPr>
                              </m:ctrlPr>
                            </m:sSupPr>
                            <m:e>
                              <m:d>
                                <m:dPr>
                                  <m:ctrlPr>
                                    <a:rPr lang="en-US" sz="2000" i="1" smtClean="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𝑦</m:t>
                                      </m:r>
                                    </m:e>
                                    <m:sub>
                                      <m:r>
                                        <a:rPr lang="en-US" sz="2000" i="1">
                                          <a:latin typeface="Cambria Math" panose="02040503050406030204" pitchFamily="18" charset="0"/>
                                        </a:rPr>
                                        <m:t>[</m:t>
                                      </m:r>
                                      <m:r>
                                        <a:rPr lang="en-US" sz="2000" i="1">
                                          <a:latin typeface="Cambria Math" panose="02040503050406030204" pitchFamily="18" charset="0"/>
                                        </a:rPr>
                                        <m:t>𝑖</m:t>
                                      </m:r>
                                      <m:r>
                                        <a:rPr lang="en-US" sz="2000" i="1">
                                          <a:latin typeface="Cambria Math" panose="02040503050406030204" pitchFamily="18" charset="0"/>
                                        </a:rPr>
                                        <m:t>]</m:t>
                                      </m:r>
                                    </m:sub>
                                  </m:sSub>
                                  <m:r>
                                    <a:rPr lang="en-US" sz="2000" b="0" i="1" smtClean="0">
                                      <a:latin typeface="Cambria Math" panose="02040503050406030204" pitchFamily="18" charset="0"/>
                                    </a:rPr>
                                    <m:t>−</m:t>
                                  </m:r>
                                  <m:r>
                                    <a:rPr lang="en-US" sz="2000" b="0" i="1" smtClean="0">
                                      <a:latin typeface="Cambria Math" panose="02040503050406030204" pitchFamily="18" charset="0"/>
                                    </a:rPr>
                                    <m:t>𝑏</m:t>
                                  </m:r>
                                  <m:r>
                                    <a:rPr lang="en-US" sz="2000" b="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b="0" i="1" smtClean="0">
                                          <a:latin typeface="Cambria Math" panose="02040503050406030204" pitchFamily="18" charset="0"/>
                                        </a:rPr>
                                        <m:t>0</m:t>
                                      </m:r>
                                    </m:sub>
                                  </m:sSub>
                                  <m:sSub>
                                    <m:sSubPr>
                                      <m:ctrlPr>
                                        <a:rPr lang="en-US" sz="2000" i="1">
                                          <a:latin typeface="Cambria Math" panose="02040503050406030204" pitchFamily="18" charset="0"/>
                                        </a:rPr>
                                      </m:ctrlPr>
                                    </m:sSubPr>
                                    <m:e>
                                      <m:r>
                                        <a:rPr lang="en-US" sz="2000" i="1">
                                          <a:latin typeface="Cambria Math" panose="02040503050406030204" pitchFamily="18" charset="0"/>
                                        </a:rPr>
                                        <m:t>𝑥</m:t>
                                      </m:r>
                                    </m:e>
                                    <m:sub>
                                      <m:r>
                                        <a:rPr lang="en-US" sz="2000" b="0" i="1" smtClean="0">
                                          <a:latin typeface="Cambria Math" panose="02040503050406030204" pitchFamily="18" charset="0"/>
                                        </a:rPr>
                                        <m:t>0</m:t>
                                      </m:r>
                                      <m:r>
                                        <a:rPr lang="en-US" sz="2000" i="1">
                                          <a:latin typeface="Cambria Math" panose="02040503050406030204" pitchFamily="18" charset="0"/>
                                        </a:rPr>
                                        <m:t>[</m:t>
                                      </m:r>
                                      <m:r>
                                        <a:rPr lang="en-US" sz="2000" i="1">
                                          <a:latin typeface="Cambria Math" panose="02040503050406030204" pitchFamily="18" charset="0"/>
                                        </a:rPr>
                                        <m:t>𝑖</m:t>
                                      </m:r>
                                      <m:r>
                                        <a:rPr lang="en-US" sz="2000" i="1">
                                          <a:latin typeface="Cambria Math" panose="02040503050406030204" pitchFamily="18" charset="0"/>
                                        </a:rPr>
                                        <m:t>]</m:t>
                                      </m:r>
                                    </m:sub>
                                  </m:sSub>
                                </m:e>
                              </m:d>
                            </m:e>
                            <m:sup>
                              <m:r>
                                <a:rPr lang="en-US" sz="2000" b="0" i="1" smtClean="0">
                                  <a:latin typeface="Cambria Math" panose="02040503050406030204" pitchFamily="18" charset="0"/>
                                </a:rPr>
                                <m:t>2</m:t>
                              </m:r>
                            </m:sup>
                          </m:sSup>
                        </m:e>
                      </m:nary>
                    </m:oMath>
                  </m:oMathPara>
                </a14:m>
                <a:endParaRPr lang="es-ES_tradnl" sz="2000" dirty="0"/>
              </a:p>
            </p:txBody>
          </p:sp>
        </mc:Choice>
        <mc:Fallback>
          <p:sp>
            <p:nvSpPr>
              <p:cNvPr id="9" name="TextBox 8">
                <a:extLst>
                  <a:ext uri="{FF2B5EF4-FFF2-40B4-BE49-F238E27FC236}">
                    <a16:creationId xmlns:a16="http://schemas.microsoft.com/office/drawing/2014/main" id="{0325E68F-AA83-ACA7-45E5-3E1A312559CC}"/>
                  </a:ext>
                </a:extLst>
              </p:cNvPr>
              <p:cNvSpPr txBox="1">
                <a:spLocks noRot="1" noChangeAspect="1" noMove="1" noResize="1" noEditPoints="1" noAdjustHandles="1" noChangeArrowheads="1" noChangeShapeType="1" noTextEdit="1"/>
              </p:cNvSpPr>
              <p:nvPr/>
            </p:nvSpPr>
            <p:spPr>
              <a:xfrm>
                <a:off x="6163070" y="2962205"/>
                <a:ext cx="4679230" cy="865750"/>
              </a:xfrm>
              <a:prstGeom prst="rect">
                <a:avLst/>
              </a:prstGeom>
              <a:blipFill>
                <a:blip r:embed="rId4"/>
                <a:stretch>
                  <a:fillRect l="-6233" t="-113043" b="-173913"/>
                </a:stretch>
              </a:blipFill>
            </p:spPr>
            <p:txBody>
              <a:bodyPr/>
              <a:lstStyle/>
              <a:p>
                <a:r>
                  <a:rPr lang="es-ES_tradnl">
                    <a:noFill/>
                  </a:rPr>
                  <a:t> </a:t>
                </a:r>
              </a:p>
            </p:txBody>
          </p:sp>
        </mc:Fallback>
      </mc:AlternateContent>
      <p:sp>
        <p:nvSpPr>
          <p:cNvPr id="11" name="TextBox 10">
            <a:extLst>
              <a:ext uri="{FF2B5EF4-FFF2-40B4-BE49-F238E27FC236}">
                <a16:creationId xmlns:a16="http://schemas.microsoft.com/office/drawing/2014/main" id="{1AAA0847-A2D3-AF6B-3223-4207A53C6037}"/>
              </a:ext>
            </a:extLst>
          </p:cNvPr>
          <p:cNvSpPr txBox="1"/>
          <p:nvPr/>
        </p:nvSpPr>
        <p:spPr>
          <a:xfrm>
            <a:off x="5527108" y="4663581"/>
            <a:ext cx="6369009" cy="861774"/>
          </a:xfrm>
          <a:prstGeom prst="rect">
            <a:avLst/>
          </a:prstGeom>
          <a:noFill/>
        </p:spPr>
        <p:txBody>
          <a:bodyPr wrap="square">
            <a:spAutoFit/>
          </a:bodyPr>
          <a:lstStyle/>
          <a:p>
            <a:r>
              <a:rPr lang="es-ES_tradnl" sz="1600" dirty="0"/>
              <a:t>Para minimizar, solo podemos tocar los coeficientes. Lo que hacemos es ir por el </a:t>
            </a:r>
            <a:r>
              <a:rPr lang="es-ES_tradnl" sz="1600" b="1" dirty="0">
                <a:solidFill>
                  <a:schemeClr val="accent1"/>
                </a:solidFill>
              </a:rPr>
              <a:t>gradiente</a:t>
            </a:r>
            <a:r>
              <a:rPr lang="es-ES_tradnl" sz="1600" dirty="0"/>
              <a:t>.</a:t>
            </a:r>
          </a:p>
          <a:p>
            <a:endParaRPr lang="es-ES_tradnl" dirty="0"/>
          </a:p>
        </p:txBody>
      </p:sp>
      <mc:AlternateContent xmlns:mc="http://schemas.openxmlformats.org/markup-compatibility/2006">
        <mc:Choice xmlns:a14="http://schemas.microsoft.com/office/drawing/2010/main" Requires="a14">
          <p:sp>
            <p:nvSpPr>
              <p:cNvPr id="12" name="TextBox 11">
                <a:extLst>
                  <a:ext uri="{FF2B5EF4-FFF2-40B4-BE49-F238E27FC236}">
                    <a16:creationId xmlns:a16="http://schemas.microsoft.com/office/drawing/2014/main" id="{F59F76E1-3229-0D4F-7692-0B8549D6AC45}"/>
                  </a:ext>
                </a:extLst>
              </p:cNvPr>
              <p:cNvSpPr txBox="1"/>
              <p:nvPr/>
            </p:nvSpPr>
            <p:spPr>
              <a:xfrm>
                <a:off x="7005753" y="5345789"/>
                <a:ext cx="957120" cy="58522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s-ES_tradnl" sz="2000" i="1" smtClean="0">
                              <a:latin typeface="Cambria Math" panose="02040503050406030204" pitchFamily="18" charset="0"/>
                            </a:rPr>
                          </m:ctrlPr>
                        </m:fPr>
                        <m:num>
                          <m:r>
                            <a:rPr lang="es-ES_tradnl" sz="200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𝑆</m:t>
                              </m:r>
                            </m:e>
                            <m:sub>
                              <m:r>
                                <a:rPr lang="en-US" sz="2000" i="1">
                                  <a:latin typeface="Cambria Math" panose="02040503050406030204" pitchFamily="18" charset="0"/>
                                </a:rPr>
                                <m:t>𝑅</m:t>
                              </m:r>
                            </m:sub>
                          </m:sSub>
                        </m:num>
                        <m:den>
                          <m:r>
                            <a:rPr lang="es-ES_tradnl" sz="2000" i="1" smtClean="0">
                              <a:latin typeface="Cambria Math" panose="02040503050406030204" pitchFamily="18" charset="0"/>
                            </a:rPr>
                            <m:t>𝜕</m:t>
                          </m:r>
                          <m:r>
                            <a:rPr lang="en-US" sz="2000" b="0" i="1" smtClean="0">
                              <a:latin typeface="Cambria Math" panose="02040503050406030204" pitchFamily="18" charset="0"/>
                            </a:rPr>
                            <m:t>𝑏</m:t>
                          </m:r>
                        </m:den>
                      </m:f>
                      <m:r>
                        <a:rPr lang="en-US" sz="2000" b="0" i="1" smtClean="0">
                          <a:latin typeface="Cambria Math" panose="02040503050406030204" pitchFamily="18" charset="0"/>
                        </a:rPr>
                        <m:t>=0</m:t>
                      </m:r>
                    </m:oMath>
                  </m:oMathPara>
                </a14:m>
                <a:endParaRPr lang="es-ES_tradnl" sz="2000" dirty="0"/>
              </a:p>
            </p:txBody>
          </p:sp>
        </mc:Choice>
        <mc:Fallback>
          <p:sp>
            <p:nvSpPr>
              <p:cNvPr id="12" name="TextBox 11">
                <a:extLst>
                  <a:ext uri="{FF2B5EF4-FFF2-40B4-BE49-F238E27FC236}">
                    <a16:creationId xmlns:a16="http://schemas.microsoft.com/office/drawing/2014/main" id="{F59F76E1-3229-0D4F-7692-0B8549D6AC45}"/>
                  </a:ext>
                </a:extLst>
              </p:cNvPr>
              <p:cNvSpPr txBox="1">
                <a:spLocks noRot="1" noChangeAspect="1" noMove="1" noResize="1" noEditPoints="1" noAdjustHandles="1" noChangeArrowheads="1" noChangeShapeType="1" noTextEdit="1"/>
              </p:cNvSpPr>
              <p:nvPr/>
            </p:nvSpPr>
            <p:spPr>
              <a:xfrm>
                <a:off x="7005753" y="5345789"/>
                <a:ext cx="957120" cy="585225"/>
              </a:xfrm>
              <a:prstGeom prst="rect">
                <a:avLst/>
              </a:prstGeom>
              <a:blipFill>
                <a:blip r:embed="rId5"/>
                <a:stretch>
                  <a:fillRect l="-5263" r="-5263" b="-12500"/>
                </a:stretch>
              </a:blipFill>
            </p:spPr>
            <p:txBody>
              <a:bodyPr/>
              <a:lstStyle/>
              <a:p>
                <a:r>
                  <a:rPr lang="es-ES_tradnl">
                    <a:noFill/>
                  </a:rPr>
                  <a:t> </a:t>
                </a:r>
              </a:p>
            </p:txBody>
          </p:sp>
        </mc:Fallback>
      </mc:AlternateContent>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id="{31A3005F-DE90-D7C1-D954-4788DA0325A9}"/>
                  </a:ext>
                </a:extLst>
              </p:cNvPr>
              <p:cNvSpPr txBox="1"/>
              <p:nvPr/>
            </p:nvSpPr>
            <p:spPr>
              <a:xfrm>
                <a:off x="8646417" y="5347712"/>
                <a:ext cx="992708" cy="63748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s-ES_tradnl" sz="2000" i="1" smtClean="0">
                              <a:latin typeface="Cambria Math" panose="02040503050406030204" pitchFamily="18" charset="0"/>
                            </a:rPr>
                          </m:ctrlPr>
                        </m:fPr>
                        <m:num>
                          <m:r>
                            <a:rPr lang="es-ES_tradnl" sz="200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𝑆</m:t>
                              </m:r>
                            </m:e>
                            <m:sub>
                              <m:r>
                                <a:rPr lang="en-US" sz="2000" i="1">
                                  <a:latin typeface="Cambria Math" panose="02040503050406030204" pitchFamily="18" charset="0"/>
                                </a:rPr>
                                <m:t>𝑅</m:t>
                              </m:r>
                            </m:sub>
                          </m:sSub>
                        </m:num>
                        <m:den>
                          <m:r>
                            <a:rPr lang="es-ES_tradnl" sz="200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b="0" i="1" smtClean="0">
                                  <a:latin typeface="Cambria Math" panose="02040503050406030204" pitchFamily="18" charset="0"/>
                                </a:rPr>
                                <m:t>0</m:t>
                              </m:r>
                            </m:sub>
                          </m:sSub>
                        </m:den>
                      </m:f>
                      <m:r>
                        <a:rPr lang="en-US" sz="2000" b="0" i="1" smtClean="0">
                          <a:latin typeface="Cambria Math" panose="02040503050406030204" pitchFamily="18" charset="0"/>
                        </a:rPr>
                        <m:t>=0</m:t>
                      </m:r>
                    </m:oMath>
                  </m:oMathPara>
                </a14:m>
                <a:endParaRPr lang="es-ES_tradnl" sz="2000" dirty="0"/>
              </a:p>
            </p:txBody>
          </p:sp>
        </mc:Choice>
        <mc:Fallback>
          <p:sp>
            <p:nvSpPr>
              <p:cNvPr id="13" name="TextBox 12">
                <a:extLst>
                  <a:ext uri="{FF2B5EF4-FFF2-40B4-BE49-F238E27FC236}">
                    <a16:creationId xmlns:a16="http://schemas.microsoft.com/office/drawing/2014/main" id="{31A3005F-DE90-D7C1-D954-4788DA0325A9}"/>
                  </a:ext>
                </a:extLst>
              </p:cNvPr>
              <p:cNvSpPr txBox="1">
                <a:spLocks noRot="1" noChangeAspect="1" noMove="1" noResize="1" noEditPoints="1" noAdjustHandles="1" noChangeArrowheads="1" noChangeShapeType="1" noTextEdit="1"/>
              </p:cNvSpPr>
              <p:nvPr/>
            </p:nvSpPr>
            <p:spPr>
              <a:xfrm>
                <a:off x="8646417" y="5347712"/>
                <a:ext cx="992708" cy="637482"/>
              </a:xfrm>
              <a:prstGeom prst="rect">
                <a:avLst/>
              </a:prstGeom>
              <a:blipFill>
                <a:blip r:embed="rId6"/>
                <a:stretch>
                  <a:fillRect l="-5063" r="-5063" b="-7692"/>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FABA98C7-9579-5F8E-0F25-99CAF52327A4}"/>
                  </a:ext>
                </a:extLst>
              </p:cNvPr>
              <p:cNvSpPr txBox="1"/>
              <p:nvPr/>
            </p:nvSpPr>
            <p:spPr>
              <a:xfrm>
                <a:off x="7224201" y="3882013"/>
                <a:ext cx="2844432" cy="77912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b="0" i="0" smtClean="0">
                          <a:latin typeface="Cambria Math" panose="02040503050406030204" pitchFamily="18" charset="0"/>
                        </a:rPr>
                        <m:t>min</m:t>
                      </m:r>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𝑆</m:t>
                          </m:r>
                        </m:e>
                        <m:sub>
                          <m:r>
                            <a:rPr lang="en-US" i="1">
                              <a:latin typeface="Cambria Math" panose="02040503050406030204" pitchFamily="18" charset="0"/>
                            </a:rPr>
                            <m:t>𝑅</m:t>
                          </m:r>
                        </m:sub>
                      </m:sSub>
                      <m:r>
                        <a:rPr lang="en-US" b="0" i="1" smtClean="0">
                          <a:latin typeface="Cambria Math" panose="02040503050406030204" pitchFamily="18" charset="0"/>
                        </a:rPr>
                        <m:t>)=</m:t>
                      </m:r>
                      <m:r>
                        <m:rPr>
                          <m:sty m:val="p"/>
                        </m:rPr>
                        <a:rPr lang="en-US">
                          <a:latin typeface="Cambria Math" panose="02040503050406030204" pitchFamily="18" charset="0"/>
                        </a:rPr>
                        <m:t>min</m:t>
                      </m:r>
                      <m:d>
                        <m:dPr>
                          <m:ctrlPr>
                            <a:rPr lang="en-US" b="0" i="1" smtClean="0">
                              <a:latin typeface="Cambria Math" panose="02040503050406030204" pitchFamily="18" charset="0"/>
                            </a:rPr>
                          </m:ctrlPr>
                        </m:dPr>
                        <m:e>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𝑖</m:t>
                              </m:r>
                              <m:r>
                                <a:rPr lang="en-US" i="1">
                                  <a:latin typeface="Cambria Math" panose="02040503050406030204" pitchFamily="18" charset="0"/>
                                </a:rPr>
                                <m:t>=0</m:t>
                              </m:r>
                            </m:sub>
                            <m:sup>
                              <m:r>
                                <a:rPr lang="en-US" i="1">
                                  <a:latin typeface="Cambria Math" panose="02040503050406030204" pitchFamily="18" charset="0"/>
                                </a:rPr>
                                <m:t>𝑁</m:t>
                              </m:r>
                              <m:r>
                                <a:rPr lang="en-US" i="1">
                                  <a:latin typeface="Cambria Math" panose="02040503050406030204" pitchFamily="18" charset="0"/>
                                </a:rPr>
                                <m:t>−1</m:t>
                              </m:r>
                            </m:sup>
                            <m:e>
                              <m:sSup>
                                <m:sSupPr>
                                  <m:ctrlPr>
                                    <a:rPr lang="en-US" i="1">
                                      <a:latin typeface="Cambria Math" panose="02040503050406030204" pitchFamily="18" charset="0"/>
                                    </a:rPr>
                                  </m:ctrlPr>
                                </m:sSupPr>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𝑒</m:t>
                                          </m:r>
                                        </m:e>
                                        <m:sub>
                                          <m:r>
                                            <a:rPr lang="en-US" i="1">
                                              <a:latin typeface="Cambria Math" panose="02040503050406030204" pitchFamily="18" charset="0"/>
                                            </a:rPr>
                                            <m:t>[</m:t>
                                          </m:r>
                                          <m:r>
                                            <a:rPr lang="en-US" i="1">
                                              <a:latin typeface="Cambria Math" panose="02040503050406030204" pitchFamily="18" charset="0"/>
                                            </a:rPr>
                                            <m:t>𝑖</m:t>
                                          </m:r>
                                          <m:r>
                                            <a:rPr lang="en-US" i="1">
                                              <a:latin typeface="Cambria Math" panose="02040503050406030204" pitchFamily="18" charset="0"/>
                                            </a:rPr>
                                            <m:t>]</m:t>
                                          </m:r>
                                        </m:sub>
                                      </m:sSub>
                                    </m:e>
                                  </m:d>
                                </m:e>
                                <m:sup>
                                  <m:r>
                                    <a:rPr lang="en-US" i="1">
                                      <a:latin typeface="Cambria Math" panose="02040503050406030204" pitchFamily="18" charset="0"/>
                                    </a:rPr>
                                    <m:t>2</m:t>
                                  </m:r>
                                </m:sup>
                              </m:sSup>
                            </m:e>
                          </m:nary>
                        </m:e>
                      </m:d>
                    </m:oMath>
                  </m:oMathPara>
                </a14:m>
                <a:endParaRPr lang="es-ES_tradnl" dirty="0"/>
              </a:p>
            </p:txBody>
          </p:sp>
        </mc:Choice>
        <mc:Fallback xmlns="">
          <p:sp>
            <p:nvSpPr>
              <p:cNvPr id="14" name="TextBox 13">
                <a:extLst>
                  <a:ext uri="{FF2B5EF4-FFF2-40B4-BE49-F238E27FC236}">
                    <a16:creationId xmlns:a16="http://schemas.microsoft.com/office/drawing/2014/main" id="{FABA98C7-9579-5F8E-0F25-99CAF52327A4}"/>
                  </a:ext>
                </a:extLst>
              </p:cNvPr>
              <p:cNvSpPr txBox="1">
                <a:spLocks noRot="1" noChangeAspect="1" noMove="1" noResize="1" noEditPoints="1" noAdjustHandles="1" noChangeArrowheads="1" noChangeShapeType="1" noTextEdit="1"/>
              </p:cNvSpPr>
              <p:nvPr/>
            </p:nvSpPr>
            <p:spPr>
              <a:xfrm>
                <a:off x="7224201" y="3882013"/>
                <a:ext cx="2844432" cy="779124"/>
              </a:xfrm>
              <a:prstGeom prst="rect">
                <a:avLst/>
              </a:prstGeom>
              <a:blipFill>
                <a:blip r:embed="rId7"/>
                <a:stretch>
                  <a:fillRect l="-1333" t="-109524" b="-169841"/>
                </a:stretch>
              </a:blipFill>
            </p:spPr>
            <p:txBody>
              <a:bodyPr/>
              <a:lstStyle/>
              <a:p>
                <a:r>
                  <a:rPr lang="es-ES_tradnl">
                    <a:noFill/>
                  </a:rPr>
                  <a:t> </a:t>
                </a:r>
              </a:p>
            </p:txBody>
          </p:sp>
        </mc:Fallback>
      </mc:AlternateContent>
      <p:sp>
        <p:nvSpPr>
          <p:cNvPr id="15" name="TextBox 14">
            <a:extLst>
              <a:ext uri="{FF2B5EF4-FFF2-40B4-BE49-F238E27FC236}">
                <a16:creationId xmlns:a16="http://schemas.microsoft.com/office/drawing/2014/main" id="{1CB4E50A-6319-5049-7F4E-75D02483C75E}"/>
              </a:ext>
            </a:extLst>
          </p:cNvPr>
          <p:cNvSpPr txBox="1"/>
          <p:nvPr/>
        </p:nvSpPr>
        <p:spPr>
          <a:xfrm>
            <a:off x="4662318" y="5744547"/>
            <a:ext cx="592792" cy="369332"/>
          </a:xfrm>
          <a:prstGeom prst="rect">
            <a:avLst/>
          </a:prstGeom>
          <a:solidFill>
            <a:schemeClr val="bg1"/>
          </a:solidFill>
        </p:spPr>
        <p:txBody>
          <a:bodyPr wrap="square" lIns="0" tIns="0" rIns="0" bIns="0" rtlCol="0">
            <a:spAutoFit/>
          </a:bodyPr>
          <a:lstStyle/>
          <a:p>
            <a:r>
              <a:rPr lang="es-ES_tradnl" sz="2400" dirty="0"/>
              <a:t>(x</a:t>
            </a:r>
            <a:r>
              <a:rPr lang="es-ES_tradnl" sz="2400" baseline="-25000" dirty="0"/>
              <a:t>0</a:t>
            </a:r>
            <a:r>
              <a:rPr lang="es-ES_tradnl" sz="2400" dirty="0"/>
              <a:t>)</a:t>
            </a:r>
          </a:p>
        </p:txBody>
      </p:sp>
    </p:spTree>
    <p:extLst>
      <p:ext uri="{BB962C8B-B14F-4D97-AF65-F5344CB8AC3E}">
        <p14:creationId xmlns:p14="http://schemas.microsoft.com/office/powerpoint/2010/main" val="11201616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S</a:t>
            </a:r>
            <a:r>
              <a:rPr lang="es-ES" sz="2400" baseline="-25000" dirty="0"/>
              <a:t>R</a:t>
            </a:r>
            <a:r>
              <a:rPr lang="es-ES" sz="2400" dirty="0"/>
              <a:t> en regresión lineal es siempre convexa, es decir que siempre tiene un solo mínimo. En su forma tradicional, </a:t>
            </a:r>
          </a:p>
          <a:p>
            <a:pPr marL="0" indent="0">
              <a:buNone/>
            </a:pPr>
            <a:endParaRPr lang="es-ES" sz="2400" dirty="0"/>
          </a:p>
          <a:p>
            <a:pPr marL="0" indent="0">
              <a:buNone/>
            </a:pPr>
            <a:endParaRPr lang="es-ES" sz="2400" dirty="0"/>
          </a:p>
          <a:p>
            <a:pPr marL="0" indent="0">
              <a:buNone/>
            </a:pPr>
            <a:r>
              <a:rPr lang="es-ES" sz="2400" dirty="0"/>
              <a:t>Si planteamos las derivadas, obtenemos un sistema de ecuación, llamado ecuaciones normales. Si se resuelve este sistema se encuentra la solución. </a:t>
            </a:r>
          </a:p>
          <a:p>
            <a:pPr marL="0" indent="0">
              <a:buNone/>
            </a:pPr>
            <a:r>
              <a:rPr lang="es-ES" sz="2400" dirty="0"/>
              <a:t>El problema es que cuando tenemos muchos datos, resolver el sistema es muy difícil, ¡en esos casos podemos usar </a:t>
            </a:r>
            <a:r>
              <a:rPr lang="es-ES" sz="2400" b="1" dirty="0">
                <a:solidFill>
                  <a:schemeClr val="accent1"/>
                </a:solidFill>
              </a:rPr>
              <a:t>gradiente descendiente</a:t>
            </a:r>
            <a:r>
              <a:rPr lang="es-ES" sz="2400" dirty="0"/>
              <a:t>!  </a:t>
            </a:r>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F59F76E1-3229-0D4F-7692-0B8549D6AC45}"/>
                  </a:ext>
                </a:extLst>
              </p:cNvPr>
              <p:cNvSpPr txBox="1"/>
              <p:nvPr/>
            </p:nvSpPr>
            <p:spPr>
              <a:xfrm>
                <a:off x="4576318" y="3203224"/>
                <a:ext cx="957120" cy="58522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s-ES_tradnl" sz="2000" i="1" smtClean="0">
                              <a:latin typeface="Cambria Math" panose="02040503050406030204" pitchFamily="18" charset="0"/>
                            </a:rPr>
                          </m:ctrlPr>
                        </m:fPr>
                        <m:num>
                          <m:r>
                            <a:rPr lang="es-ES_tradnl" sz="200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𝑆</m:t>
                              </m:r>
                            </m:e>
                            <m:sub>
                              <m:r>
                                <a:rPr lang="en-US" sz="2000" i="1">
                                  <a:latin typeface="Cambria Math" panose="02040503050406030204" pitchFamily="18" charset="0"/>
                                </a:rPr>
                                <m:t>𝑅</m:t>
                              </m:r>
                            </m:sub>
                          </m:sSub>
                        </m:num>
                        <m:den>
                          <m:r>
                            <a:rPr lang="es-ES_tradnl" sz="2000" i="1" smtClean="0">
                              <a:latin typeface="Cambria Math" panose="02040503050406030204" pitchFamily="18" charset="0"/>
                            </a:rPr>
                            <m:t>𝜕</m:t>
                          </m:r>
                          <m:r>
                            <a:rPr lang="en-US" sz="2000" b="0" i="1" smtClean="0">
                              <a:latin typeface="Cambria Math" panose="02040503050406030204" pitchFamily="18" charset="0"/>
                            </a:rPr>
                            <m:t>𝑏</m:t>
                          </m:r>
                        </m:den>
                      </m:f>
                      <m:r>
                        <a:rPr lang="en-US" sz="2000" b="0" i="1" smtClean="0">
                          <a:latin typeface="Cambria Math" panose="02040503050406030204" pitchFamily="18" charset="0"/>
                        </a:rPr>
                        <m:t>=0</m:t>
                      </m:r>
                    </m:oMath>
                  </m:oMathPara>
                </a14:m>
                <a:endParaRPr lang="es-ES_tradnl" sz="2000" dirty="0"/>
              </a:p>
            </p:txBody>
          </p:sp>
        </mc:Choice>
        <mc:Fallback xmlns="">
          <p:sp>
            <p:nvSpPr>
              <p:cNvPr id="12" name="TextBox 11">
                <a:extLst>
                  <a:ext uri="{FF2B5EF4-FFF2-40B4-BE49-F238E27FC236}">
                    <a16:creationId xmlns:a16="http://schemas.microsoft.com/office/drawing/2014/main" id="{F59F76E1-3229-0D4F-7692-0B8549D6AC45}"/>
                  </a:ext>
                </a:extLst>
              </p:cNvPr>
              <p:cNvSpPr txBox="1">
                <a:spLocks noRot="1" noChangeAspect="1" noMove="1" noResize="1" noEditPoints="1" noAdjustHandles="1" noChangeArrowheads="1" noChangeShapeType="1" noTextEdit="1"/>
              </p:cNvSpPr>
              <p:nvPr/>
            </p:nvSpPr>
            <p:spPr>
              <a:xfrm>
                <a:off x="4576318" y="3203224"/>
                <a:ext cx="957120" cy="585225"/>
              </a:xfrm>
              <a:prstGeom prst="rect">
                <a:avLst/>
              </a:prstGeom>
              <a:blipFill>
                <a:blip r:embed="rId3"/>
                <a:stretch>
                  <a:fillRect l="-5263" t="-2128" r="-5263" b="-12766"/>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31A3005F-DE90-D7C1-D954-4788DA0325A9}"/>
                  </a:ext>
                </a:extLst>
              </p:cNvPr>
              <p:cNvSpPr txBox="1"/>
              <p:nvPr/>
            </p:nvSpPr>
            <p:spPr>
              <a:xfrm>
                <a:off x="6622976" y="3205147"/>
                <a:ext cx="992708" cy="63748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s-ES_tradnl" sz="2000" i="1" smtClean="0">
                              <a:latin typeface="Cambria Math" panose="02040503050406030204" pitchFamily="18" charset="0"/>
                            </a:rPr>
                          </m:ctrlPr>
                        </m:fPr>
                        <m:num>
                          <m:r>
                            <a:rPr lang="es-ES_tradnl" sz="200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𝑆</m:t>
                              </m:r>
                            </m:e>
                            <m:sub>
                              <m:r>
                                <a:rPr lang="en-US" sz="2000" i="1">
                                  <a:latin typeface="Cambria Math" panose="02040503050406030204" pitchFamily="18" charset="0"/>
                                </a:rPr>
                                <m:t>𝑅</m:t>
                              </m:r>
                            </m:sub>
                          </m:sSub>
                        </m:num>
                        <m:den>
                          <m:r>
                            <a:rPr lang="es-ES_tradnl" sz="200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b="0" i="1" smtClean="0">
                                  <a:latin typeface="Cambria Math" panose="02040503050406030204" pitchFamily="18" charset="0"/>
                                </a:rPr>
                                <m:t>0</m:t>
                              </m:r>
                            </m:sub>
                          </m:sSub>
                        </m:den>
                      </m:f>
                      <m:r>
                        <a:rPr lang="en-US" sz="2000" b="0" i="1" smtClean="0">
                          <a:latin typeface="Cambria Math" panose="02040503050406030204" pitchFamily="18" charset="0"/>
                        </a:rPr>
                        <m:t>=0</m:t>
                      </m:r>
                    </m:oMath>
                  </m:oMathPara>
                </a14:m>
                <a:endParaRPr lang="es-ES_tradnl" sz="2000" dirty="0"/>
              </a:p>
            </p:txBody>
          </p:sp>
        </mc:Choice>
        <mc:Fallback xmlns="">
          <p:sp>
            <p:nvSpPr>
              <p:cNvPr id="13" name="TextBox 12">
                <a:extLst>
                  <a:ext uri="{FF2B5EF4-FFF2-40B4-BE49-F238E27FC236}">
                    <a16:creationId xmlns:a16="http://schemas.microsoft.com/office/drawing/2014/main" id="{31A3005F-DE90-D7C1-D954-4788DA0325A9}"/>
                  </a:ext>
                </a:extLst>
              </p:cNvPr>
              <p:cNvSpPr txBox="1">
                <a:spLocks noRot="1" noChangeAspect="1" noMove="1" noResize="1" noEditPoints="1" noAdjustHandles="1" noChangeArrowheads="1" noChangeShapeType="1" noTextEdit="1"/>
              </p:cNvSpPr>
              <p:nvPr/>
            </p:nvSpPr>
            <p:spPr>
              <a:xfrm>
                <a:off x="6622976" y="3205147"/>
                <a:ext cx="992708" cy="637482"/>
              </a:xfrm>
              <a:prstGeom prst="rect">
                <a:avLst/>
              </a:prstGeom>
              <a:blipFill>
                <a:blip r:embed="rId4"/>
                <a:stretch>
                  <a:fillRect l="-6329" t="-1961" r="-5063" b="-9804"/>
                </a:stretch>
              </a:blipFill>
            </p:spPr>
            <p:txBody>
              <a:bodyPr/>
              <a:lstStyle/>
              <a:p>
                <a:r>
                  <a:rPr lang="es-ES_tradnl">
                    <a:noFill/>
                  </a:rPr>
                  <a:t> </a:t>
                </a:r>
              </a:p>
            </p:txBody>
          </p:sp>
        </mc:Fallback>
      </mc:AlternateContent>
    </p:spTree>
    <p:extLst>
      <p:ext uri="{BB962C8B-B14F-4D97-AF65-F5344CB8AC3E}">
        <p14:creationId xmlns:p14="http://schemas.microsoft.com/office/powerpoint/2010/main" val="24461860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23</a:t>
            </a:fld>
            <a:endParaRPr lang="en-US"/>
          </a:p>
        </p:txBody>
      </p:sp>
      <p:pic>
        <p:nvPicPr>
          <p:cNvPr id="8" name="path3ddd775.png">
            <a:extLst>
              <a:ext uri="{FF2B5EF4-FFF2-40B4-BE49-F238E27FC236}">
                <a16:creationId xmlns:a16="http://schemas.microsoft.com/office/drawing/2014/main" id="{21301ACB-A5E0-890A-C7D2-C819D0A627FB}"/>
              </a:ext>
            </a:extLst>
          </p:cNvPr>
          <p:cNvPicPr>
            <a:picLocks noChangeAspect="1"/>
          </p:cNvPicPr>
          <p:nvPr/>
        </p:nvPicPr>
        <p:blipFill>
          <a:blip r:embed="rId3"/>
          <a:srcRect/>
          <a:stretch/>
        </p:blipFill>
        <p:spPr>
          <a:xfrm>
            <a:off x="1827616" y="1702801"/>
            <a:ext cx="8536768" cy="4206702"/>
          </a:xfrm>
          <a:prstGeom prst="rect">
            <a:avLst/>
          </a:prstGeom>
          <a:ln w="12700">
            <a:miter lim="400000"/>
          </a:ln>
        </p:spPr>
      </p:pic>
    </p:spTree>
    <p:extLst>
      <p:ext uri="{BB962C8B-B14F-4D97-AF65-F5344CB8AC3E}">
        <p14:creationId xmlns:p14="http://schemas.microsoft.com/office/powerpoint/2010/main" val="6922431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24</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En todo este proceso, hemos obviado una suposición importante con respecto a los residuos, por el que aplicar mínimos cuadrados funciona,…</a:t>
                </a: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𝑦</m:t>
                      </m:r>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b="0" i="1" smtClean="0">
                              <a:latin typeface="Cambria Math" panose="02040503050406030204" pitchFamily="18" charset="0"/>
                            </a:rPr>
                            <m:t>0</m:t>
                          </m:r>
                        </m:sub>
                      </m:sSub>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b="0" i="1" smtClean="0">
                              <a:latin typeface="Cambria Math" panose="02040503050406030204" pitchFamily="18" charset="0"/>
                            </a:rPr>
                            <m:t>0</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𝑑</m:t>
                          </m:r>
                        </m:sub>
                      </m:sSub>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𝑑</m:t>
                          </m:r>
                        </m:sub>
                      </m:sSub>
                      <m:r>
                        <a:rPr lang="en-US" sz="2400" b="0" i="1" smtClean="0">
                          <a:latin typeface="Cambria Math" panose="02040503050406030204" pitchFamily="18" charset="0"/>
                        </a:rPr>
                        <m:t>+</m:t>
                      </m:r>
                      <m:r>
                        <a:rPr lang="en-US" sz="2400" b="0" i="1" smtClean="0">
                          <a:latin typeface="Cambria Math" panose="02040503050406030204" pitchFamily="18" charset="0"/>
                        </a:rPr>
                        <m:t>𝑒</m:t>
                      </m:r>
                      <m:r>
                        <a:rPr lang="en-US" sz="2400" b="0" i="1" smtClean="0">
                          <a:latin typeface="Cambria Math" panose="02040503050406030204" pitchFamily="18" charset="0"/>
                        </a:rPr>
                        <m:t>       </m:t>
                      </m:r>
                      <m:r>
                        <a:rPr lang="en-US" sz="2400" b="0" i="1" smtClean="0">
                          <a:latin typeface="Cambria Math" panose="02040503050406030204" pitchFamily="18" charset="0"/>
                        </a:rPr>
                        <m:t>𝑑𝑜𝑛𝑑𝑒</m:t>
                      </m:r>
                      <m:r>
                        <a:rPr lang="en-US" sz="2400" b="0" i="1" smtClean="0">
                          <a:latin typeface="Cambria Math" panose="02040503050406030204" pitchFamily="18" charset="0"/>
                        </a:rPr>
                        <m:t>  </m:t>
                      </m:r>
                      <m:r>
                        <a:rPr lang="en-US" sz="2400" b="0" i="1" smtClean="0">
                          <a:latin typeface="Cambria Math" panose="02040503050406030204" pitchFamily="18" charset="0"/>
                        </a:rPr>
                        <m:t>𝑒</m:t>
                      </m:r>
                      <m:r>
                        <a:rPr lang="en-US" sz="2400" b="0" i="1" smtClean="0">
                          <a:latin typeface="Cambria Math" panose="02040503050406030204" pitchFamily="18" charset="0"/>
                        </a:rPr>
                        <m:t> ~</m:t>
                      </m:r>
                      <m:r>
                        <a:rPr lang="en-US" sz="2400" b="0" i="1" smtClean="0">
                          <a:latin typeface="Cambria Math" panose="02040503050406030204" pitchFamily="18" charset="0"/>
                          <a:ea typeface="Cambria Math" panose="02040503050406030204" pitchFamily="18" charset="0"/>
                        </a:rPr>
                        <m:t>𝑁</m:t>
                      </m:r>
                      <m:r>
                        <a:rPr lang="en-US" sz="2400" b="0" i="1" smtClean="0">
                          <a:latin typeface="Cambria Math" panose="02040503050406030204" pitchFamily="18" charset="0"/>
                          <a:ea typeface="Cambria Math" panose="02040503050406030204" pitchFamily="18" charset="0"/>
                        </a:rPr>
                        <m:t>(0, </m:t>
                      </m:r>
                      <m:sSup>
                        <m:sSupPr>
                          <m:ctrlPr>
                            <a:rPr lang="en-US" sz="2400" b="0" i="1" smtClean="0">
                              <a:latin typeface="Cambria Math" panose="02040503050406030204" pitchFamily="18" charset="0"/>
                              <a:ea typeface="Cambria Math" panose="02040503050406030204" pitchFamily="18" charset="0"/>
                            </a:rPr>
                          </m:ctrlPr>
                        </m:sSupPr>
                        <m:e>
                          <m:r>
                            <a:rPr lang="en-US" sz="2400" i="1">
                              <a:latin typeface="Cambria Math" panose="02040503050406030204" pitchFamily="18" charset="0"/>
                              <a:ea typeface="Cambria Math" panose="02040503050406030204" pitchFamily="18" charset="0"/>
                            </a:rPr>
                            <m:t>𝜎</m:t>
                          </m:r>
                        </m:e>
                        <m:sup>
                          <m:r>
                            <a:rPr lang="en-US" sz="2400" b="0" i="1" smtClean="0">
                              <a:latin typeface="Cambria Math" panose="02040503050406030204" pitchFamily="18" charset="0"/>
                              <a:ea typeface="Cambria Math" panose="02040503050406030204" pitchFamily="18" charset="0"/>
                            </a:rPr>
                            <m:t>2</m:t>
                          </m:r>
                        </m:sup>
                      </m:sSup>
                      <m:r>
                        <a:rPr lang="en-US" sz="2400" b="0" i="1" smtClean="0">
                          <a:latin typeface="Cambria Math" panose="02040503050406030204" pitchFamily="18" charset="0"/>
                          <a:ea typeface="Cambria Math" panose="02040503050406030204" pitchFamily="18" charset="0"/>
                        </a:rPr>
                        <m:t>)</m:t>
                      </m:r>
                    </m:oMath>
                  </m:oMathPara>
                </a14:m>
                <a:endParaRPr lang="en-US" sz="2400" dirty="0"/>
              </a:p>
              <a:p>
                <a:pPr marL="0" indent="0">
                  <a:buNone/>
                </a:pPr>
                <a:r>
                  <a:rPr lang="es-ES" sz="2400" dirty="0"/>
                  <a:t>Para simplificar, pasemos a notación matricial</a:t>
                </a:r>
                <a:br>
                  <a:rPr lang="es-ES" sz="2400" dirty="0"/>
                </a:br>
                <a:endParaRPr lang="es-ES" sz="2400" dirty="0"/>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𝑦</m:t>
                      </m:r>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i="1">
                          <a:latin typeface="Cambria Math" panose="02040503050406030204" pitchFamily="18" charset="0"/>
                        </a:rPr>
                        <m:t>+</m:t>
                      </m:r>
                      <m:sSup>
                        <m:sSupPr>
                          <m:ctrlPr>
                            <a:rPr lang="en-US" sz="2400" b="1" i="1" smtClean="0">
                              <a:latin typeface="Cambria Math" panose="02040503050406030204" pitchFamily="18" charset="0"/>
                            </a:rPr>
                          </m:ctrlPr>
                        </m:sSupPr>
                        <m:e>
                          <m:r>
                            <a:rPr lang="en-US" sz="2400" b="1" i="1" smtClean="0">
                              <a:latin typeface="Cambria Math" panose="02040503050406030204" pitchFamily="18" charset="0"/>
                            </a:rPr>
                            <m:t>𝑾</m:t>
                          </m:r>
                        </m:e>
                        <m:sup>
                          <m:r>
                            <a:rPr lang="en-US" sz="2400" b="1" i="1" smtClean="0">
                              <a:latin typeface="Cambria Math" panose="02040503050406030204" pitchFamily="18" charset="0"/>
                            </a:rPr>
                            <m:t>𝑻</m:t>
                          </m:r>
                        </m:sup>
                      </m:sSup>
                      <m:r>
                        <a:rPr lang="en-US" sz="2400" b="1" i="1" smtClean="0">
                          <a:latin typeface="Cambria Math" panose="02040503050406030204" pitchFamily="18" charset="0"/>
                        </a:rPr>
                        <m:t>𝑿</m:t>
                      </m:r>
                      <m:r>
                        <a:rPr lang="en-US" sz="2400" b="0" i="1" smtClean="0">
                          <a:latin typeface="Cambria Math" panose="02040503050406030204" pitchFamily="18" charset="0"/>
                        </a:rPr>
                        <m:t>+</m:t>
                      </m:r>
                      <m:r>
                        <a:rPr lang="en-US" sz="2400" b="0" i="1" smtClean="0">
                          <a:latin typeface="Cambria Math" panose="02040503050406030204" pitchFamily="18" charset="0"/>
                        </a:rPr>
                        <m:t>𝑒</m:t>
                      </m:r>
                      <m:r>
                        <a:rPr lang="en-US" sz="2400" b="0" i="1" smtClean="0">
                          <a:latin typeface="Cambria Math" panose="02040503050406030204" pitchFamily="18" charset="0"/>
                        </a:rPr>
                        <m:t>       </m:t>
                      </m:r>
                      <m:r>
                        <a:rPr lang="en-US" sz="2400" b="0" i="1" smtClean="0">
                          <a:latin typeface="Cambria Math" panose="02040503050406030204" pitchFamily="18" charset="0"/>
                        </a:rPr>
                        <m:t>𝑑𝑜𝑛𝑑𝑒</m:t>
                      </m:r>
                      <m:r>
                        <a:rPr lang="en-US" sz="2400" b="0" i="1" smtClean="0">
                          <a:latin typeface="Cambria Math" panose="02040503050406030204" pitchFamily="18" charset="0"/>
                        </a:rPr>
                        <m:t>  </m:t>
                      </m:r>
                      <m:r>
                        <a:rPr lang="en-US" sz="2400" b="0" i="1" smtClean="0">
                          <a:latin typeface="Cambria Math" panose="02040503050406030204" pitchFamily="18" charset="0"/>
                        </a:rPr>
                        <m:t>𝑒</m:t>
                      </m:r>
                      <m:r>
                        <a:rPr lang="en-US" sz="2400" b="0" i="1" smtClean="0">
                          <a:latin typeface="Cambria Math" panose="02040503050406030204" pitchFamily="18" charset="0"/>
                        </a:rPr>
                        <m:t> ~</m:t>
                      </m:r>
                      <m:r>
                        <a:rPr lang="en-US" sz="2400" b="0" i="1" smtClean="0">
                          <a:latin typeface="Cambria Math" panose="02040503050406030204" pitchFamily="18" charset="0"/>
                          <a:ea typeface="Cambria Math" panose="02040503050406030204" pitchFamily="18" charset="0"/>
                        </a:rPr>
                        <m:t>𝑁</m:t>
                      </m:r>
                      <m:r>
                        <a:rPr lang="en-US" sz="2400" b="0" i="1" smtClean="0">
                          <a:latin typeface="Cambria Math" panose="02040503050406030204" pitchFamily="18" charset="0"/>
                          <a:ea typeface="Cambria Math" panose="02040503050406030204" pitchFamily="18" charset="0"/>
                        </a:rPr>
                        <m:t>(0, </m:t>
                      </m:r>
                      <m:sSup>
                        <m:sSupPr>
                          <m:ctrlPr>
                            <a:rPr lang="en-US" sz="2400" b="0" i="1" smtClean="0">
                              <a:latin typeface="Cambria Math" panose="02040503050406030204" pitchFamily="18" charset="0"/>
                              <a:ea typeface="Cambria Math" panose="02040503050406030204" pitchFamily="18" charset="0"/>
                            </a:rPr>
                          </m:ctrlPr>
                        </m:sSupPr>
                        <m:e>
                          <m:r>
                            <a:rPr lang="en-US" sz="2400" i="1">
                              <a:latin typeface="Cambria Math" panose="02040503050406030204" pitchFamily="18" charset="0"/>
                              <a:ea typeface="Cambria Math" panose="02040503050406030204" pitchFamily="18" charset="0"/>
                            </a:rPr>
                            <m:t>𝜎</m:t>
                          </m:r>
                        </m:e>
                        <m:sup>
                          <m:r>
                            <a:rPr lang="en-US" sz="2400" b="0" i="1" smtClean="0">
                              <a:latin typeface="Cambria Math" panose="02040503050406030204" pitchFamily="18" charset="0"/>
                              <a:ea typeface="Cambria Math" panose="02040503050406030204" pitchFamily="18" charset="0"/>
                            </a:rPr>
                            <m:t>2</m:t>
                          </m:r>
                        </m:sup>
                      </m:sSup>
                      <m:r>
                        <a:rPr lang="en-US" sz="2400" b="0" i="1" smtClean="0">
                          <a:latin typeface="Cambria Math" panose="02040503050406030204" pitchFamily="18" charset="0"/>
                          <a:ea typeface="Cambria Math" panose="02040503050406030204" pitchFamily="18" charset="0"/>
                        </a:rPr>
                        <m:t>)</m:t>
                      </m:r>
                    </m:oMath>
                  </m:oMathPara>
                </a14:m>
                <a:endParaRPr lang="en-US" sz="2400" dirty="0"/>
              </a:p>
              <a:p>
                <a14:m>
                  <m:oMath xmlns:m="http://schemas.openxmlformats.org/officeDocument/2006/math">
                    <m:r>
                      <a:rPr lang="en-US" sz="2400" b="1" i="1" smtClean="0">
                        <a:latin typeface="Cambria Math" panose="02040503050406030204" pitchFamily="18" charset="0"/>
                      </a:rPr>
                      <m:t>𝑾</m:t>
                    </m:r>
                    <m:r>
                      <a:rPr lang="en-US" sz="2400" b="0" i="1" smtClean="0">
                        <a:latin typeface="Cambria Math" panose="02040503050406030204" pitchFamily="18" charset="0"/>
                      </a:rPr>
                      <m:t>= </m:t>
                    </m:r>
                    <m:d>
                      <m:dPr>
                        <m:ctrlPr>
                          <a:rPr lang="en-US" sz="2400" b="0" i="1" smtClean="0">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b="0" i="1" smtClean="0">
                                <a:latin typeface="Cambria Math" panose="02040503050406030204" pitchFamily="18" charset="0"/>
                              </a:rPr>
                              <m:t>0</m:t>
                            </m:r>
                          </m:sub>
                        </m:sSub>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b="0" i="1" smtClean="0">
                                <a:latin typeface="Cambria Math" panose="02040503050406030204" pitchFamily="18" charset="0"/>
                              </a:rPr>
                              <m:t>1</m:t>
                            </m:r>
                          </m:sub>
                        </m:sSub>
                        <m:r>
                          <a:rPr lang="en-US" sz="2400" b="0" i="1" smtClean="0">
                            <a:latin typeface="Cambria Math" panose="02040503050406030204" pitchFamily="18" charset="0"/>
                          </a:rPr>
                          <m:t>, …,</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b="0" i="1" smtClean="0">
                                <a:latin typeface="Cambria Math" panose="02040503050406030204" pitchFamily="18" charset="0"/>
                              </a:rPr>
                              <m:t>𝑑</m:t>
                            </m:r>
                          </m:sub>
                        </m:sSub>
                      </m:e>
                    </m:d>
                  </m:oMath>
                </a14:m>
                <a:endParaRPr lang="es-ES" sz="2400" dirty="0"/>
              </a:p>
              <a:p>
                <a14:m>
                  <m:oMath xmlns:m="http://schemas.openxmlformats.org/officeDocument/2006/math">
                    <m:r>
                      <a:rPr lang="en-US" sz="2400" b="1" i="1" smtClean="0">
                        <a:latin typeface="Cambria Math" panose="02040503050406030204" pitchFamily="18" charset="0"/>
                      </a:rPr>
                      <m:t>𝑿</m:t>
                    </m:r>
                    <m:r>
                      <a:rPr lang="en-US" sz="2400" b="0" i="1" smtClean="0">
                        <a:latin typeface="Cambria Math" panose="02040503050406030204" pitchFamily="18" charset="0"/>
                      </a:rPr>
                      <m:t>= </m:t>
                    </m:r>
                    <m:d>
                      <m:dPr>
                        <m:ctrlPr>
                          <a:rPr lang="en-US" sz="2400" b="0" i="1" smtClean="0">
                            <a:latin typeface="Cambria Math" panose="02040503050406030204" pitchFamily="18" charset="0"/>
                          </a:rPr>
                        </m:ctrlPr>
                      </m:dPr>
                      <m:e>
                        <m:sSub>
                          <m:sSubPr>
                            <m:ctrlPr>
                              <a:rPr lang="en-US" sz="2400" i="1">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0</m:t>
                            </m:r>
                          </m:sub>
                        </m:sSub>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1</m:t>
                            </m:r>
                          </m:sub>
                        </m:sSub>
                        <m:r>
                          <a:rPr lang="en-US" sz="2400" b="0" i="1" smtClean="0">
                            <a:latin typeface="Cambria Math" panose="02040503050406030204" pitchFamily="18" charset="0"/>
                          </a:rPr>
                          <m:t>, …,</m:t>
                        </m:r>
                        <m:sSub>
                          <m:sSubPr>
                            <m:ctrlPr>
                              <a:rPr lang="en-US" sz="2400" i="1">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𝑑</m:t>
                            </m:r>
                          </m:sub>
                        </m:sSub>
                      </m:e>
                    </m:d>
                  </m:oMath>
                </a14:m>
                <a:endParaRPr lang="es-ES"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949" t="-955"/>
                </a:stretch>
              </a:blipFill>
            </p:spPr>
            <p:txBody>
              <a:bodyPr/>
              <a:lstStyle/>
              <a:p>
                <a:r>
                  <a:rPr lang="es-ES_tradnl">
                    <a:noFill/>
                  </a:rPr>
                  <a:t> </a:t>
                </a:r>
              </a:p>
            </p:txBody>
          </p:sp>
        </mc:Fallback>
      </mc:AlternateContent>
    </p:spTree>
    <p:extLst>
      <p:ext uri="{BB962C8B-B14F-4D97-AF65-F5344CB8AC3E}">
        <p14:creationId xmlns:p14="http://schemas.microsoft.com/office/powerpoint/2010/main" val="10405041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25</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fontScale="92500" lnSpcReduction="20000"/>
              </a:bodyPr>
              <a:lstStyle/>
              <a:p>
                <a:pPr marL="0" indent="0">
                  <a:buNone/>
                </a:pPr>
                <a:r>
                  <a:rPr lang="es-ES_tradnl" sz="2400" dirty="0"/>
                  <a:t>Dado que el residuo tiene una distribución normal, la verosimilitud de ver un </a:t>
                </a:r>
                <a:r>
                  <a:rPr lang="es-ES_tradnl" sz="2400" b="1" dirty="0">
                    <a:solidFill>
                      <a:schemeClr val="accent1"/>
                    </a:solidFill>
                  </a:rPr>
                  <a:t>y</a:t>
                </a:r>
                <a:r>
                  <a:rPr lang="es-ES_tradnl" sz="2400" dirty="0"/>
                  <a:t> particular dado un </a:t>
                </a:r>
                <a:r>
                  <a:rPr lang="es-ES_tradnl" sz="2400" b="1" dirty="0">
                    <a:solidFill>
                      <a:schemeClr val="accent1"/>
                    </a:solidFill>
                  </a:rPr>
                  <a:t>X</a:t>
                </a:r>
                <a:r>
                  <a:rPr lang="es-ES_tradnl" sz="2400" dirty="0"/>
                  <a:t> particular:</a:t>
                </a:r>
              </a:p>
              <a:p>
                <a:pPr marL="0" indent="0">
                  <a:buNone/>
                </a:pPr>
                <a14:m>
                  <m:oMathPara xmlns:m="http://schemas.openxmlformats.org/officeDocument/2006/math">
                    <m:oMathParaPr>
                      <m:jc m:val="centerGroup"/>
                    </m:oMathParaPr>
                    <m:oMath xmlns:m="http://schemas.openxmlformats.org/officeDocument/2006/math">
                      <m:r>
                        <a:rPr lang="es-ES_tradnl" sz="2400" b="0" i="1" smtClean="0">
                          <a:latin typeface="Cambria Math" panose="02040503050406030204" pitchFamily="18" charset="0"/>
                        </a:rPr>
                        <m:t>𝑃</m:t>
                      </m:r>
                      <m:d>
                        <m:dPr>
                          <m:endChr m:val="|"/>
                          <m:ctrlPr>
                            <a:rPr lang="es-ES_tradnl" sz="2400" b="0" i="1" smtClean="0">
                              <a:latin typeface="Cambria Math" panose="02040503050406030204" pitchFamily="18" charset="0"/>
                            </a:rPr>
                          </m:ctrlPr>
                        </m:dPr>
                        <m:e>
                          <m:r>
                            <a:rPr lang="es-ES_tradnl" sz="2400" b="0" i="1" smtClean="0">
                              <a:latin typeface="Cambria Math" panose="02040503050406030204" pitchFamily="18" charset="0"/>
                            </a:rPr>
                            <m:t>𝑦</m:t>
                          </m:r>
                          <m:r>
                            <a:rPr lang="es-ES_tradnl" sz="2400" b="0" i="1" smtClean="0">
                              <a:latin typeface="Cambria Math" panose="02040503050406030204" pitchFamily="18" charset="0"/>
                            </a:rPr>
                            <m:t> </m:t>
                          </m:r>
                        </m:e>
                      </m:d>
                      <m:r>
                        <a:rPr lang="es-ES_tradnl" sz="2400" b="1" i="1" smtClean="0">
                          <a:latin typeface="Cambria Math" panose="02040503050406030204" pitchFamily="18" charset="0"/>
                        </a:rPr>
                        <m:t>𝑿</m:t>
                      </m:r>
                      <m:r>
                        <a:rPr lang="es-ES_tradnl" sz="2400" b="0" i="1" smtClean="0">
                          <a:latin typeface="Cambria Math" panose="02040503050406030204" pitchFamily="18" charset="0"/>
                        </a:rPr>
                        <m:t>)= </m:t>
                      </m:r>
                      <m:f>
                        <m:fPr>
                          <m:ctrlPr>
                            <a:rPr lang="es-ES_tradnl" sz="2400" b="0" i="1" smtClean="0">
                              <a:latin typeface="Cambria Math" panose="02040503050406030204" pitchFamily="18" charset="0"/>
                            </a:rPr>
                          </m:ctrlPr>
                        </m:fPr>
                        <m:num>
                          <m:r>
                            <a:rPr lang="es-ES_tradnl" sz="2400" b="0" i="1" smtClean="0">
                              <a:latin typeface="Cambria Math" panose="02040503050406030204" pitchFamily="18" charset="0"/>
                            </a:rPr>
                            <m:t>1</m:t>
                          </m:r>
                        </m:num>
                        <m:den>
                          <m:rad>
                            <m:radPr>
                              <m:degHide m:val="on"/>
                              <m:ctrlPr>
                                <a:rPr lang="es-ES_tradnl" sz="2400" b="0" i="1" smtClean="0">
                                  <a:latin typeface="Cambria Math" panose="02040503050406030204" pitchFamily="18" charset="0"/>
                                </a:rPr>
                              </m:ctrlPr>
                            </m:radPr>
                            <m:deg/>
                            <m:e>
                              <m:r>
                                <a:rPr lang="es-ES_tradnl" sz="2400" b="0" i="1" smtClean="0">
                                  <a:latin typeface="Cambria Math" panose="02040503050406030204" pitchFamily="18" charset="0"/>
                                </a:rPr>
                                <m:t>2</m:t>
                              </m:r>
                              <m:r>
                                <a:rPr lang="es-ES_tradnl" sz="2400" b="0" i="1" smtClean="0">
                                  <a:latin typeface="Cambria Math" panose="02040503050406030204" pitchFamily="18" charset="0"/>
                                  <a:ea typeface="Cambria Math" panose="02040503050406030204" pitchFamily="18" charset="0"/>
                                </a:rPr>
                                <m:t>𝜋</m:t>
                              </m:r>
                              <m:sSup>
                                <m:sSupPr>
                                  <m:ctrlPr>
                                    <a:rPr lang="es-ES_tradnl" sz="2400" i="1" smtClean="0">
                                      <a:latin typeface="Cambria Math" panose="02040503050406030204" pitchFamily="18" charset="0"/>
                                      <a:ea typeface="Cambria Math" panose="02040503050406030204" pitchFamily="18" charset="0"/>
                                    </a:rPr>
                                  </m:ctrlPr>
                                </m:sSupPr>
                                <m:e>
                                  <m:r>
                                    <a:rPr lang="es-ES_tradnl" sz="2400" i="1" smtClean="0">
                                      <a:latin typeface="Cambria Math" panose="02040503050406030204" pitchFamily="18" charset="0"/>
                                      <a:ea typeface="Cambria Math" panose="02040503050406030204" pitchFamily="18" charset="0"/>
                                    </a:rPr>
                                    <m:t>𝜎</m:t>
                                  </m:r>
                                </m:e>
                                <m:sup>
                                  <m:r>
                                    <a:rPr lang="es-ES_tradnl" sz="2400" i="1" smtClean="0">
                                      <a:latin typeface="Cambria Math" panose="02040503050406030204" pitchFamily="18" charset="0"/>
                                      <a:ea typeface="Cambria Math" panose="02040503050406030204" pitchFamily="18" charset="0"/>
                                    </a:rPr>
                                    <m:t>2</m:t>
                                  </m:r>
                                </m:sup>
                              </m:sSup>
                            </m:e>
                          </m:rad>
                        </m:den>
                      </m:f>
                      <m:r>
                        <m:rPr>
                          <m:sty m:val="p"/>
                        </m:rPr>
                        <a:rPr lang="es-ES_tradnl" sz="2400" b="0" i="0" smtClean="0">
                          <a:latin typeface="Cambria Math" panose="02040503050406030204" pitchFamily="18" charset="0"/>
                        </a:rPr>
                        <m:t>exp</m:t>
                      </m:r>
                      <m:r>
                        <a:rPr lang="es-ES_tradnl" sz="2400" b="0" i="1" smtClean="0">
                          <a:latin typeface="Cambria Math" panose="02040503050406030204" pitchFamily="18" charset="0"/>
                        </a:rPr>
                        <m:t>⁡</m:t>
                      </m:r>
                      <m:d>
                        <m:dPr>
                          <m:ctrlPr>
                            <a:rPr lang="es-ES_tradnl" sz="2400" b="0" i="1" smtClean="0">
                              <a:latin typeface="Cambria Math" panose="02040503050406030204" pitchFamily="18" charset="0"/>
                            </a:rPr>
                          </m:ctrlPr>
                        </m:dPr>
                        <m:e>
                          <m:r>
                            <a:rPr lang="es-ES_tradnl" sz="2400" b="0" i="1" smtClean="0">
                              <a:latin typeface="Cambria Math" panose="02040503050406030204" pitchFamily="18" charset="0"/>
                            </a:rPr>
                            <m:t>−</m:t>
                          </m:r>
                          <m:f>
                            <m:fPr>
                              <m:ctrlPr>
                                <a:rPr lang="es-ES_tradnl" sz="2400" b="0" i="1" smtClean="0">
                                  <a:latin typeface="Cambria Math" panose="02040503050406030204" pitchFamily="18" charset="0"/>
                                </a:rPr>
                              </m:ctrlPr>
                            </m:fPr>
                            <m:num>
                              <m:r>
                                <a:rPr lang="es-ES_tradnl" sz="2400" b="0" i="1" smtClean="0">
                                  <a:latin typeface="Cambria Math" panose="02040503050406030204" pitchFamily="18" charset="0"/>
                                </a:rPr>
                                <m:t>1</m:t>
                              </m:r>
                            </m:num>
                            <m:den>
                              <m:r>
                                <a:rPr lang="es-ES_tradnl" sz="2400" b="0" i="1" smtClean="0">
                                  <a:latin typeface="Cambria Math" panose="02040503050406030204" pitchFamily="18" charset="0"/>
                                </a:rPr>
                                <m:t>2</m:t>
                              </m:r>
                              <m:sSup>
                                <m:sSupPr>
                                  <m:ctrlPr>
                                    <a:rPr lang="es-ES_tradnl" sz="2400" i="1" smtClean="0">
                                      <a:latin typeface="Cambria Math" panose="02040503050406030204" pitchFamily="18" charset="0"/>
                                      <a:ea typeface="Cambria Math" panose="02040503050406030204" pitchFamily="18" charset="0"/>
                                    </a:rPr>
                                  </m:ctrlPr>
                                </m:sSupPr>
                                <m:e>
                                  <m:r>
                                    <a:rPr lang="es-ES_tradnl" sz="2400" i="1" smtClean="0">
                                      <a:latin typeface="Cambria Math" panose="02040503050406030204" pitchFamily="18" charset="0"/>
                                      <a:ea typeface="Cambria Math" panose="02040503050406030204" pitchFamily="18" charset="0"/>
                                    </a:rPr>
                                    <m:t>𝜎</m:t>
                                  </m:r>
                                </m:e>
                                <m:sup>
                                  <m:r>
                                    <a:rPr lang="es-ES_tradnl" sz="2400" i="1" smtClean="0">
                                      <a:latin typeface="Cambria Math" panose="02040503050406030204" pitchFamily="18" charset="0"/>
                                      <a:ea typeface="Cambria Math" panose="02040503050406030204" pitchFamily="18" charset="0"/>
                                    </a:rPr>
                                    <m:t>2</m:t>
                                  </m:r>
                                </m:sup>
                              </m:sSup>
                            </m:den>
                          </m:f>
                          <m:sSup>
                            <m:sSupPr>
                              <m:ctrlPr>
                                <a:rPr lang="es-ES_tradnl" sz="2400" b="0" i="1" smtClean="0">
                                  <a:latin typeface="Cambria Math" panose="02040503050406030204" pitchFamily="18" charset="0"/>
                                </a:rPr>
                              </m:ctrlPr>
                            </m:sSupPr>
                            <m:e>
                              <m:d>
                                <m:dPr>
                                  <m:ctrlPr>
                                    <a:rPr lang="es-ES_tradnl" sz="2400" i="1" smtClean="0">
                                      <a:latin typeface="Cambria Math" panose="02040503050406030204" pitchFamily="18" charset="0"/>
                                    </a:rPr>
                                  </m:ctrlPr>
                                </m:dPr>
                                <m:e>
                                  <m:r>
                                    <a:rPr lang="es-ES_tradnl" sz="2400" i="1" smtClean="0">
                                      <a:latin typeface="Cambria Math" panose="02040503050406030204" pitchFamily="18" charset="0"/>
                                    </a:rPr>
                                    <m:t>𝑦</m:t>
                                  </m:r>
                                  <m:r>
                                    <a:rPr lang="es-ES_tradnl" sz="2400" i="1" smtClean="0">
                                      <a:latin typeface="Cambria Math" panose="02040503050406030204" pitchFamily="18" charset="0"/>
                                    </a:rPr>
                                    <m:t> − </m:t>
                                  </m:r>
                                  <m:sSup>
                                    <m:sSupPr>
                                      <m:ctrlPr>
                                        <a:rPr lang="es-ES_tradnl" sz="2400" i="1" smtClean="0">
                                          <a:latin typeface="Cambria Math" panose="02040503050406030204" pitchFamily="18" charset="0"/>
                                        </a:rPr>
                                      </m:ctrlPr>
                                    </m:sSupPr>
                                    <m:e>
                                      <m:r>
                                        <a:rPr lang="es-ES_tradnl" sz="2400" b="1" i="1" smtClean="0">
                                          <a:latin typeface="Cambria Math" panose="02040503050406030204" pitchFamily="18" charset="0"/>
                                        </a:rPr>
                                        <m:t>𝑾</m:t>
                                      </m:r>
                                    </m:e>
                                    <m:sup>
                                      <m:r>
                                        <a:rPr lang="es-ES_tradnl" sz="2400" i="1" smtClean="0">
                                          <a:latin typeface="Cambria Math" panose="02040503050406030204" pitchFamily="18" charset="0"/>
                                        </a:rPr>
                                        <m:t>𝑇</m:t>
                                      </m:r>
                                    </m:sup>
                                  </m:sSup>
                                  <m:r>
                                    <a:rPr lang="es-ES_tradnl" sz="2400" b="1" i="1" smtClean="0">
                                      <a:latin typeface="Cambria Math" panose="02040503050406030204" pitchFamily="18" charset="0"/>
                                    </a:rPr>
                                    <m:t>𝑿</m:t>
                                  </m:r>
                                  <m:r>
                                    <a:rPr lang="es-ES_tradnl" sz="2400" i="1" smtClean="0">
                                      <a:latin typeface="Cambria Math" panose="02040503050406030204" pitchFamily="18" charset="0"/>
                                    </a:rPr>
                                    <m:t>−</m:t>
                                  </m:r>
                                  <m:r>
                                    <a:rPr lang="es-ES_tradnl" sz="2400" i="1" smtClean="0">
                                      <a:latin typeface="Cambria Math" panose="02040503050406030204" pitchFamily="18" charset="0"/>
                                    </a:rPr>
                                    <m:t>𝑏</m:t>
                                  </m:r>
                                </m:e>
                              </m:d>
                            </m:e>
                            <m:sup>
                              <m:r>
                                <a:rPr lang="es-ES_tradnl" sz="2400" b="0" i="1" smtClean="0">
                                  <a:latin typeface="Cambria Math" panose="02040503050406030204" pitchFamily="18" charset="0"/>
                                </a:rPr>
                                <m:t>2</m:t>
                              </m:r>
                            </m:sup>
                          </m:sSup>
                        </m:e>
                      </m:d>
                    </m:oMath>
                  </m:oMathPara>
                </a14:m>
                <a:endParaRPr lang="es-ES_tradnl" sz="2400" dirty="0"/>
              </a:p>
              <a:p>
                <a:pPr marL="0" indent="0">
                  <a:buNone/>
                </a:pPr>
                <a:r>
                  <a:rPr lang="es-ES_tradnl" sz="2400" dirty="0"/>
                  <a:t>Y podemos encontrar los parámetros W y b usando el principio de máxima verosimilitud, buscándolos aquel que maximiza la verosimilitud para todo el </a:t>
                </a:r>
                <a:r>
                  <a:rPr lang="es-ES_tradnl" sz="2400" dirty="0" err="1"/>
                  <a:t>dataset</a:t>
                </a:r>
                <a:r>
                  <a:rPr lang="es-ES_tradnl" sz="2400" dirty="0"/>
                  <a:t>:</a:t>
                </a:r>
              </a:p>
              <a:p>
                <a:pPr marL="0" indent="0" algn="ctr">
                  <a:buNone/>
                </a:pPr>
                <a14:m>
                  <m:oMathPara xmlns:m="http://schemas.openxmlformats.org/officeDocument/2006/math">
                    <m:oMathParaPr>
                      <m:jc m:val="centerGroup"/>
                    </m:oMathParaPr>
                    <m:oMath xmlns:m="http://schemas.openxmlformats.org/officeDocument/2006/math">
                      <m:r>
                        <a:rPr lang="es-ES_tradnl" sz="2400" b="0" i="1" smtClean="0">
                          <a:latin typeface="Cambria Math" panose="02040503050406030204" pitchFamily="18" charset="0"/>
                        </a:rPr>
                        <m:t>𝑃</m:t>
                      </m:r>
                      <m:d>
                        <m:dPr>
                          <m:endChr m:val="|"/>
                          <m:ctrlPr>
                            <a:rPr lang="es-ES_tradnl" sz="2400" b="0" i="1" smtClean="0">
                              <a:latin typeface="Cambria Math" panose="02040503050406030204" pitchFamily="18" charset="0"/>
                            </a:rPr>
                          </m:ctrlPr>
                        </m:dPr>
                        <m:e>
                          <m:r>
                            <a:rPr lang="es-ES_tradnl" sz="2400" b="0" i="1" smtClean="0">
                              <a:latin typeface="Cambria Math" panose="02040503050406030204" pitchFamily="18" charset="0"/>
                            </a:rPr>
                            <m:t>𝑦</m:t>
                          </m:r>
                          <m:r>
                            <a:rPr lang="es-ES_tradnl" sz="2400" b="0" i="1" smtClean="0">
                              <a:latin typeface="Cambria Math" panose="02040503050406030204" pitchFamily="18" charset="0"/>
                            </a:rPr>
                            <m:t> </m:t>
                          </m:r>
                        </m:e>
                      </m:d>
                      <m:r>
                        <a:rPr lang="es-ES_tradnl" sz="2400" b="1" i="1" smtClean="0">
                          <a:latin typeface="Cambria Math" panose="02040503050406030204" pitchFamily="18" charset="0"/>
                        </a:rPr>
                        <m:t>𝑿</m:t>
                      </m:r>
                      <m:r>
                        <a:rPr lang="es-ES_tradnl" sz="2400" b="0" i="1" smtClean="0">
                          <a:latin typeface="Cambria Math" panose="02040503050406030204" pitchFamily="18" charset="0"/>
                        </a:rPr>
                        <m:t>)=</m:t>
                      </m:r>
                      <m:nary>
                        <m:naryPr>
                          <m:chr m:val="∏"/>
                          <m:ctrlPr>
                            <a:rPr lang="es-ES_tradnl"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r>
                            <a:rPr lang="en-US" sz="2400" b="0" i="1" smtClean="0">
                              <a:latin typeface="Cambria Math" panose="02040503050406030204" pitchFamily="18" charset="0"/>
                            </a:rPr>
                            <m:t>𝑝</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1" i="1" smtClean="0">
                                  <a:latin typeface="Cambria Math" panose="02040503050406030204" pitchFamily="18" charset="0"/>
                                </a:rPr>
                                <m:t>𝑿</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n-US" sz="2400" b="0" i="1" smtClean="0">
                              <a:latin typeface="Cambria Math" panose="02040503050406030204" pitchFamily="18" charset="0"/>
                            </a:rPr>
                            <m:t>)</m:t>
                          </m:r>
                        </m:e>
                      </m:nary>
                    </m:oMath>
                  </m:oMathPara>
                </a14:m>
                <a:endParaRPr lang="es-ES_tradnl" sz="2400" dirty="0"/>
              </a:p>
              <a:p>
                <a:pPr marL="0" indent="0">
                  <a:buNone/>
                </a:pPr>
                <a:r>
                  <a:rPr lang="es-ES_tradnl" sz="2400" dirty="0"/>
                  <a:t>Esto se cumple porque todos los pares (</a:t>
                </a:r>
                <a:r>
                  <a:rPr lang="es-ES_tradnl" sz="2400" b="1" dirty="0"/>
                  <a:t>X</a:t>
                </a:r>
                <a:r>
                  <a:rPr lang="es-ES_tradnl" sz="2400" baseline="-25000" dirty="0"/>
                  <a:t>[i]</a:t>
                </a:r>
                <a:r>
                  <a:rPr lang="es-ES_tradnl" sz="2400" dirty="0"/>
                  <a:t>, y</a:t>
                </a:r>
                <a:r>
                  <a:rPr lang="es-ES_tradnl" sz="2400" baseline="-25000" dirty="0"/>
                  <a:t>[i]</a:t>
                </a:r>
                <a:r>
                  <a:rPr lang="es-ES_tradnl" sz="2400" dirty="0"/>
                  <a:t>) se asumen que </a:t>
                </a:r>
                <a:r>
                  <a:rPr lang="es-ES_tradnl" sz="2400" b="1" dirty="0">
                    <a:solidFill>
                      <a:schemeClr val="accent1"/>
                    </a:solidFill>
                  </a:rPr>
                  <a:t>independientes e idénticamente distribuidas.</a:t>
                </a:r>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830" t="-1592" b="-22930"/>
                </a:stretch>
              </a:blipFill>
            </p:spPr>
            <p:txBody>
              <a:bodyPr/>
              <a:lstStyle/>
              <a:p>
                <a:r>
                  <a:rPr lang="es-ES_tradnl">
                    <a:noFill/>
                  </a:rPr>
                  <a:t> </a:t>
                </a:r>
              </a:p>
            </p:txBody>
          </p:sp>
        </mc:Fallback>
      </mc:AlternateContent>
    </p:spTree>
    <p:extLst>
      <p:ext uri="{BB962C8B-B14F-4D97-AF65-F5344CB8AC3E}">
        <p14:creationId xmlns:p14="http://schemas.microsoft.com/office/powerpoint/2010/main" val="22847587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26</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62286"/>
                <a:ext cx="10691264" cy="3861995"/>
              </a:xfrm>
            </p:spPr>
            <p:txBody>
              <a:bodyPr>
                <a:normAutofit fontScale="85000" lnSpcReduction="10000"/>
              </a:bodyPr>
              <a:lstStyle/>
              <a:p>
                <a:pPr marL="0" indent="0">
                  <a:buNone/>
                </a:pPr>
                <a:r>
                  <a:rPr lang="es-ES_tradnl" sz="2400" dirty="0"/>
                  <a:t>Estimador elegidos de acuerdo a este principio, se llaman estimadores de máxima verosimilitud. Maximizar una función de productos es realmente difícil, sobre todo si es compuesta de exponenciales. Esto lo podemos simplificar si minimizamos el logaritmo de la verosimilitud:</a:t>
                </a: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m:t>
                      </m:r>
                      <m:func>
                        <m:funcPr>
                          <m:ctrlPr>
                            <a:rPr lang="en-US" sz="2400" b="0" i="1" smtClean="0">
                              <a:latin typeface="Cambria Math" panose="02040503050406030204" pitchFamily="18" charset="0"/>
                            </a:rPr>
                          </m:ctrlPr>
                        </m:funcPr>
                        <m:fName>
                          <m:r>
                            <m:rPr>
                              <m:sty m:val="p"/>
                            </m:rPr>
                            <a:rPr lang="en-US" sz="2400" b="0" i="0" smtClean="0">
                              <a:latin typeface="Cambria Math" panose="02040503050406030204" pitchFamily="18" charset="0"/>
                            </a:rPr>
                            <m:t>l</m:t>
                          </m:r>
                          <m:r>
                            <a:rPr lang="en-US" sz="2400" b="0" i="1" smtClean="0">
                              <a:latin typeface="Cambria Math" panose="02040503050406030204" pitchFamily="18" charset="0"/>
                            </a:rPr>
                            <m:t>𝑛</m:t>
                          </m:r>
                        </m:fName>
                        <m:e>
                          <m:r>
                            <a:rPr lang="es-ES_tradnl" sz="2400" i="1">
                              <a:latin typeface="Cambria Math" panose="02040503050406030204" pitchFamily="18" charset="0"/>
                            </a:rPr>
                            <m:t>𝑃</m:t>
                          </m:r>
                          <m:d>
                            <m:dPr>
                              <m:endChr m:val="|"/>
                              <m:ctrlPr>
                                <a:rPr lang="es-ES_tradnl" sz="2400" i="1">
                                  <a:latin typeface="Cambria Math" panose="02040503050406030204" pitchFamily="18" charset="0"/>
                                </a:rPr>
                              </m:ctrlPr>
                            </m:dPr>
                            <m:e>
                              <m:r>
                                <a:rPr lang="es-ES_tradnl" sz="2400" i="1">
                                  <a:latin typeface="Cambria Math" panose="02040503050406030204" pitchFamily="18" charset="0"/>
                                </a:rPr>
                                <m:t>𝑦</m:t>
                              </m:r>
                              <m:r>
                                <a:rPr lang="es-ES_tradnl" sz="2400" i="1">
                                  <a:latin typeface="Cambria Math" panose="02040503050406030204" pitchFamily="18" charset="0"/>
                                </a:rPr>
                                <m:t> </m:t>
                              </m:r>
                            </m:e>
                          </m:d>
                          <m:r>
                            <a:rPr lang="es-ES_tradnl" sz="2400" b="1" i="1">
                              <a:latin typeface="Cambria Math" panose="02040503050406030204" pitchFamily="18" charset="0"/>
                            </a:rPr>
                            <m:t>𝑿</m:t>
                          </m:r>
                          <m:r>
                            <a:rPr lang="en-US" sz="2400" b="0" i="1" smtClean="0">
                              <a:latin typeface="Cambria Math" panose="02040503050406030204" pitchFamily="18" charset="0"/>
                            </a:rPr>
                            <m:t>)</m:t>
                          </m:r>
                        </m:e>
                      </m:func>
                      <m:r>
                        <a:rPr lang="es-ES_tradnl" sz="2400" b="0" i="1" smtClean="0">
                          <a:latin typeface="Cambria Math" panose="02040503050406030204" pitchFamily="18" charset="0"/>
                        </a:rPr>
                        <m:t>=</m:t>
                      </m:r>
                      <m:nary>
                        <m:naryPr>
                          <m:chr m:val="∑"/>
                          <m:ctrlPr>
                            <a:rPr lang="es-ES_tradnl" sz="2400" b="0" i="1" dirty="0" smtClean="0">
                              <a:latin typeface="Cambria Math" panose="02040503050406030204" pitchFamily="18" charset="0"/>
                            </a:rPr>
                          </m:ctrlPr>
                        </m:naryPr>
                        <m:sub>
                          <m:r>
                            <m:rPr>
                              <m:brk m:alnAt="23"/>
                            </m:rPr>
                            <a:rPr lang="en-US" sz="2400" b="0" i="1" dirty="0" smtClean="0">
                              <a:latin typeface="Cambria Math" panose="02040503050406030204" pitchFamily="18" charset="0"/>
                            </a:rPr>
                            <m:t>𝑖</m:t>
                          </m:r>
                          <m:r>
                            <a:rPr lang="en-US" sz="2400" b="0" i="1" dirty="0"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d>
                            <m:dPr>
                              <m:ctrlPr>
                                <a:rPr lang="es-ES_tradnl" sz="2400" b="0" i="1" smtClean="0">
                                  <a:latin typeface="Cambria Math" panose="02040503050406030204" pitchFamily="18" charset="0"/>
                                </a:rPr>
                              </m:ctrlPr>
                            </m:dPr>
                            <m:e>
                              <m:f>
                                <m:fPr>
                                  <m:ctrlPr>
                                    <a:rPr lang="es-ES_tradnl" sz="2400" i="1">
                                      <a:latin typeface="Cambria Math" panose="02040503050406030204" pitchFamily="18" charset="0"/>
                                    </a:rPr>
                                  </m:ctrlPr>
                                </m:fPr>
                                <m:num>
                                  <m:r>
                                    <a:rPr lang="en-US" sz="2400" i="1">
                                      <a:latin typeface="Cambria Math" panose="02040503050406030204" pitchFamily="18" charset="0"/>
                                    </a:rPr>
                                    <m:t>1</m:t>
                                  </m:r>
                                </m:num>
                                <m:den>
                                  <m:r>
                                    <a:rPr lang="en-US" sz="2400" i="1">
                                      <a:latin typeface="Cambria Math" panose="02040503050406030204" pitchFamily="18" charset="0"/>
                                    </a:rPr>
                                    <m:t>2</m:t>
                                  </m:r>
                                </m:den>
                              </m:f>
                              <m:func>
                                <m:funcPr>
                                  <m:ctrlPr>
                                    <a:rPr lang="en-US" sz="2400" i="1">
                                      <a:latin typeface="Cambria Math" panose="02040503050406030204" pitchFamily="18" charset="0"/>
                                    </a:rPr>
                                  </m:ctrlPr>
                                </m:funcPr>
                                <m:fName>
                                  <m:r>
                                    <m:rPr>
                                      <m:sty m:val="p"/>
                                    </m:rPr>
                                    <a:rPr lang="en-US" sz="2400">
                                      <a:latin typeface="Cambria Math" panose="02040503050406030204" pitchFamily="18" charset="0"/>
                                    </a:rPr>
                                    <m:t>log</m:t>
                                  </m:r>
                                </m:fName>
                                <m:e>
                                  <m:d>
                                    <m:dPr>
                                      <m:ctrlPr>
                                        <a:rPr lang="en-US" sz="2400" i="1">
                                          <a:latin typeface="Cambria Math" panose="02040503050406030204" pitchFamily="18" charset="0"/>
                                        </a:rPr>
                                      </m:ctrlPr>
                                    </m:dPr>
                                    <m:e>
                                      <m:r>
                                        <a:rPr lang="es-ES_tradnl" sz="2400" i="1">
                                          <a:latin typeface="Cambria Math" panose="02040503050406030204" pitchFamily="18" charset="0"/>
                                        </a:rPr>
                                        <m:t>2</m:t>
                                      </m:r>
                                      <m:r>
                                        <a:rPr lang="es-ES_tradnl" sz="2400" i="1">
                                          <a:latin typeface="Cambria Math" panose="02040503050406030204" pitchFamily="18" charset="0"/>
                                          <a:ea typeface="Cambria Math" panose="02040503050406030204" pitchFamily="18" charset="0"/>
                                        </a:rPr>
                                        <m:t>𝜋</m:t>
                                      </m:r>
                                      <m:sSup>
                                        <m:sSupPr>
                                          <m:ctrlPr>
                                            <a:rPr lang="es-ES_tradnl" sz="2400" i="1">
                                              <a:latin typeface="Cambria Math" panose="02040503050406030204" pitchFamily="18" charset="0"/>
                                              <a:ea typeface="Cambria Math" panose="02040503050406030204" pitchFamily="18" charset="0"/>
                                            </a:rPr>
                                          </m:ctrlPr>
                                        </m:sSupPr>
                                        <m:e>
                                          <m:r>
                                            <a:rPr lang="es-ES_tradnl" sz="2400" i="1">
                                              <a:latin typeface="Cambria Math" panose="02040503050406030204" pitchFamily="18" charset="0"/>
                                              <a:ea typeface="Cambria Math" panose="02040503050406030204" pitchFamily="18" charset="0"/>
                                            </a:rPr>
                                            <m:t>𝜎</m:t>
                                          </m:r>
                                        </m:e>
                                        <m:sup>
                                          <m:r>
                                            <a:rPr lang="es-ES_tradnl" sz="2400" i="1">
                                              <a:latin typeface="Cambria Math" panose="02040503050406030204" pitchFamily="18" charset="0"/>
                                              <a:ea typeface="Cambria Math" panose="02040503050406030204" pitchFamily="18" charset="0"/>
                                            </a:rPr>
                                            <m:t>2</m:t>
                                          </m:r>
                                        </m:sup>
                                      </m:sSup>
                                    </m:e>
                                  </m:d>
                                  <m:r>
                                    <a:rPr lang="en-US" sz="2400" i="1">
                                      <a:latin typeface="Cambria Math" panose="02040503050406030204" pitchFamily="18" charset="0"/>
                                    </a:rPr>
                                    <m:t>+</m:t>
                                  </m:r>
                                  <m:r>
                                    <a:rPr lang="es-ES_tradnl" sz="2400" i="1">
                                      <a:latin typeface="Cambria Math" panose="02040503050406030204" pitchFamily="18" charset="0"/>
                                    </a:rPr>
                                    <m:t> </m:t>
                                  </m:r>
                                  <m:f>
                                    <m:fPr>
                                      <m:ctrlPr>
                                        <a:rPr lang="es-ES_tradnl" sz="2400" i="1">
                                          <a:latin typeface="Cambria Math" panose="02040503050406030204" pitchFamily="18" charset="0"/>
                                        </a:rPr>
                                      </m:ctrlPr>
                                    </m:fPr>
                                    <m:num>
                                      <m:r>
                                        <a:rPr lang="es-ES_tradnl" sz="2400" i="1">
                                          <a:latin typeface="Cambria Math" panose="02040503050406030204" pitchFamily="18" charset="0"/>
                                        </a:rPr>
                                        <m:t>1</m:t>
                                      </m:r>
                                    </m:num>
                                    <m:den>
                                      <m:r>
                                        <a:rPr lang="es-ES_tradnl" sz="2400" i="1">
                                          <a:latin typeface="Cambria Math" panose="02040503050406030204" pitchFamily="18" charset="0"/>
                                        </a:rPr>
                                        <m:t>2</m:t>
                                      </m:r>
                                      <m:sSup>
                                        <m:sSupPr>
                                          <m:ctrlPr>
                                            <a:rPr lang="es-ES_tradnl" sz="2400" i="1">
                                              <a:latin typeface="Cambria Math" panose="02040503050406030204" pitchFamily="18" charset="0"/>
                                              <a:ea typeface="Cambria Math" panose="02040503050406030204" pitchFamily="18" charset="0"/>
                                            </a:rPr>
                                          </m:ctrlPr>
                                        </m:sSupPr>
                                        <m:e>
                                          <m:r>
                                            <a:rPr lang="es-ES_tradnl" sz="2400" i="1">
                                              <a:latin typeface="Cambria Math" panose="02040503050406030204" pitchFamily="18" charset="0"/>
                                              <a:ea typeface="Cambria Math" panose="02040503050406030204" pitchFamily="18" charset="0"/>
                                            </a:rPr>
                                            <m:t>𝜎</m:t>
                                          </m:r>
                                        </m:e>
                                        <m:sup>
                                          <m:r>
                                            <a:rPr lang="es-ES_tradnl" sz="2400" i="1">
                                              <a:latin typeface="Cambria Math" panose="02040503050406030204" pitchFamily="18" charset="0"/>
                                              <a:ea typeface="Cambria Math" panose="02040503050406030204" pitchFamily="18" charset="0"/>
                                            </a:rPr>
                                            <m:t>2</m:t>
                                          </m:r>
                                        </m:sup>
                                      </m:sSup>
                                    </m:den>
                                  </m:f>
                                  <m:sSup>
                                    <m:sSupPr>
                                      <m:ctrlPr>
                                        <a:rPr lang="es-ES_tradnl" sz="2400" i="1">
                                          <a:latin typeface="Cambria Math" panose="02040503050406030204" pitchFamily="18" charset="0"/>
                                        </a:rPr>
                                      </m:ctrlPr>
                                    </m:sSupPr>
                                    <m:e>
                                      <m:d>
                                        <m:dPr>
                                          <m:ctrlPr>
                                            <a:rPr lang="es-ES_tradnl" sz="2400" i="1">
                                              <a:latin typeface="Cambria Math" panose="02040503050406030204" pitchFamily="18" charset="0"/>
                                            </a:rPr>
                                          </m:ctrlPr>
                                        </m:dPr>
                                        <m:e>
                                          <m:sSub>
                                            <m:sSubPr>
                                              <m:ctrlPr>
                                                <a:rPr lang="es-ES_tradnl" sz="2400" i="1" smtClean="0">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s-ES_tradnl" sz="2400" i="1">
                                              <a:latin typeface="Cambria Math" panose="02040503050406030204" pitchFamily="18" charset="0"/>
                                            </a:rPr>
                                            <m:t> − </m:t>
                                          </m:r>
                                          <m:sSup>
                                            <m:sSupPr>
                                              <m:ctrlPr>
                                                <a:rPr lang="es-ES_tradnl" sz="2400" i="1">
                                                  <a:latin typeface="Cambria Math" panose="02040503050406030204" pitchFamily="18" charset="0"/>
                                                </a:rPr>
                                              </m:ctrlPr>
                                            </m:sSupPr>
                                            <m:e>
                                              <m:r>
                                                <a:rPr lang="es-ES_tradnl" sz="2400" b="1" i="1">
                                                  <a:latin typeface="Cambria Math" panose="02040503050406030204" pitchFamily="18" charset="0"/>
                                                </a:rPr>
                                                <m:t>𝑾</m:t>
                                              </m:r>
                                            </m:e>
                                            <m:sup>
                                              <m:r>
                                                <a:rPr lang="es-ES_tradnl" sz="2400" i="1">
                                                  <a:latin typeface="Cambria Math" panose="02040503050406030204" pitchFamily="18" charset="0"/>
                                                </a:rPr>
                                                <m:t>𝑇</m:t>
                                              </m:r>
                                            </m:sup>
                                          </m:sSup>
                                          <m:sSub>
                                            <m:sSubPr>
                                              <m:ctrlPr>
                                                <a:rPr lang="es-ES_tradnl" sz="2400" i="1" smtClean="0">
                                                  <a:latin typeface="Cambria Math" panose="02040503050406030204" pitchFamily="18" charset="0"/>
                                                </a:rPr>
                                              </m:ctrlPr>
                                            </m:sSubPr>
                                            <m:e>
                                              <m:r>
                                                <a:rPr lang="en-US" sz="2400" b="1" i="1" smtClean="0">
                                                  <a:latin typeface="Cambria Math" panose="02040503050406030204" pitchFamily="18" charset="0"/>
                                                </a:rPr>
                                                <m:t>𝑿</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s-ES_tradnl" sz="2400" i="1">
                                              <a:latin typeface="Cambria Math" panose="02040503050406030204" pitchFamily="18" charset="0"/>
                                            </a:rPr>
                                            <m:t>−</m:t>
                                          </m:r>
                                          <m:r>
                                            <a:rPr lang="es-ES_tradnl" sz="2400" i="1">
                                              <a:latin typeface="Cambria Math" panose="02040503050406030204" pitchFamily="18" charset="0"/>
                                            </a:rPr>
                                            <m:t>𝑏</m:t>
                                          </m:r>
                                        </m:e>
                                      </m:d>
                                    </m:e>
                                    <m:sup>
                                      <m:r>
                                        <a:rPr lang="es-ES_tradnl" sz="2400" i="1">
                                          <a:latin typeface="Cambria Math" panose="02040503050406030204" pitchFamily="18" charset="0"/>
                                        </a:rPr>
                                        <m:t>2</m:t>
                                      </m:r>
                                    </m:sup>
                                  </m:sSup>
                                </m:e>
                              </m:func>
                            </m:e>
                          </m:d>
                        </m:e>
                      </m:nary>
                    </m:oMath>
                  </m:oMathPara>
                </a14:m>
                <a:endParaRPr lang="es-ES_tradnl" sz="2400" dirty="0"/>
              </a:p>
              <a:p>
                <a:pPr marL="0" indent="0">
                  <a:buNone/>
                </a:pPr>
                <a:r>
                  <a:rPr lang="es-ES_tradnl" sz="2400" dirty="0"/>
                  <a:t>Si asumimos que todos los residuos </a:t>
                </a:r>
                <a:r>
                  <a:rPr lang="es-ES_tradnl" sz="2400" b="1" dirty="0">
                    <a:solidFill>
                      <a:schemeClr val="accent1"/>
                    </a:solidFill>
                  </a:rPr>
                  <a:t>tienen la misma varianza </a:t>
                </a:r>
                <a:r>
                  <a:rPr lang="es-ES_tradnl" sz="2400" dirty="0"/>
                  <a:t>𝜎, se puede ignorar el primer término. El segundo termino es igual al de mínimos cuadrados multiplicado por una constante. </a:t>
                </a:r>
              </a:p>
              <a:p>
                <a:pPr marL="0" indent="0">
                  <a:buNone/>
                </a:pPr>
                <a:r>
                  <a:rPr lang="es-ES_tradnl" sz="2400" i="1" dirty="0"/>
                  <a:t>Por lo que minimizar por cuadrados mínimos es equivalente a usar un estimador de máxima verosimilitud bajo la suposición que el residuo proviene de ruido gaussiano aditivo.</a:t>
                </a:r>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62286"/>
                <a:ext cx="10691264" cy="3861995"/>
              </a:xfrm>
              <a:blipFill>
                <a:blip r:embed="rId3"/>
                <a:stretch>
                  <a:fillRect l="-712" t="-984"/>
                </a:stretch>
              </a:blipFill>
            </p:spPr>
            <p:txBody>
              <a:bodyPr/>
              <a:lstStyle/>
              <a:p>
                <a:r>
                  <a:rPr lang="es-ES_tradnl">
                    <a:noFill/>
                  </a:rPr>
                  <a:t> </a:t>
                </a:r>
              </a:p>
            </p:txBody>
          </p:sp>
        </mc:Fallback>
      </mc:AlternateContent>
    </p:spTree>
    <p:extLst>
      <p:ext uri="{BB962C8B-B14F-4D97-AF65-F5344CB8AC3E}">
        <p14:creationId xmlns:p14="http://schemas.microsoft.com/office/powerpoint/2010/main" val="20894484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27</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62286"/>
                <a:ext cx="10691264" cy="3861995"/>
              </a:xfrm>
            </p:spPr>
            <p:txBody>
              <a:bodyPr>
                <a:normAutofit fontScale="85000" lnSpcReduction="20000"/>
              </a:bodyPr>
              <a:lstStyle/>
              <a:p>
                <a:pPr marL="0" indent="0">
                  <a:buNone/>
                </a:pPr>
                <a:r>
                  <a:rPr lang="es-ES_tradnl" sz="2400" dirty="0"/>
                  <a:t>¿Como hacemos para medir que tan bien se ajusta una regresión a nuestros datos?</a:t>
                </a:r>
              </a:p>
              <a:p>
                <a:pPr marL="0" indent="0">
                  <a:buNone/>
                </a:pPr>
                <a:r>
                  <a:rPr lang="es-ES_tradnl" sz="2400" dirty="0"/>
                  <a:t>Si medimos la varianza de la variable dependiente de los datos:</a:t>
                </a:r>
              </a:p>
              <a:p>
                <a:pPr marL="0" indent="0">
                  <a:buNone/>
                </a:pPr>
                <a14:m>
                  <m:oMathPara xmlns:m="http://schemas.openxmlformats.org/officeDocument/2006/math">
                    <m:oMathParaPr>
                      <m:jc m:val="centerGroup"/>
                    </m:oMathParaPr>
                    <m:oMath xmlns:m="http://schemas.openxmlformats.org/officeDocument/2006/math">
                      <m:sSub>
                        <m:sSubPr>
                          <m:ctrlPr>
                            <a:rPr lang="es-ES_tradnl" sz="2400" i="1" smtClean="0">
                              <a:latin typeface="Cambria Math" panose="02040503050406030204" pitchFamily="18" charset="0"/>
                            </a:rPr>
                          </m:ctrlPr>
                        </m:sSubPr>
                        <m:e>
                          <m:r>
                            <a:rPr lang="en-US" sz="2400" b="0" i="1" smtClean="0">
                              <a:latin typeface="Cambria Math" panose="02040503050406030204" pitchFamily="18" charset="0"/>
                            </a:rPr>
                            <m:t>𝑆</m:t>
                          </m:r>
                        </m:e>
                        <m:sub>
                          <m:r>
                            <a:rPr lang="en-US" sz="2400" b="0" i="1" smtClean="0">
                              <a:latin typeface="Cambria Math" panose="02040503050406030204" pitchFamily="18" charset="0"/>
                            </a:rPr>
                            <m:t>𝑇</m:t>
                          </m:r>
                        </m:sub>
                      </m:sSub>
                      <m:r>
                        <a:rPr lang="en-US" sz="2400" b="0" i="1" smtClean="0">
                          <a:latin typeface="Cambria Math" panose="02040503050406030204" pitchFamily="18" charset="0"/>
                        </a:rPr>
                        <m:t>=</m:t>
                      </m:r>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sSup>
                            <m:sSupPr>
                              <m:ctrlPr>
                                <a:rPr lang="en-US" sz="2400" b="0" i="1" smtClean="0">
                                  <a:latin typeface="Cambria Math" panose="02040503050406030204" pitchFamily="18" charset="0"/>
                                </a:rPr>
                              </m:ctrlPr>
                            </m:sSupPr>
                            <m:e>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n-US" sz="2400" i="1">
                                      <a:latin typeface="Cambria Math" panose="02040503050406030204" pitchFamily="18" charset="0"/>
                                    </a:rPr>
                                    <m:t>−</m:t>
                                  </m:r>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e>
                              </m:d>
                            </m:e>
                            <m:sup>
                              <m:r>
                                <a:rPr lang="en-US" sz="2400" b="0" i="1" smtClean="0">
                                  <a:latin typeface="Cambria Math" panose="02040503050406030204" pitchFamily="18" charset="0"/>
                                </a:rPr>
                                <m:t>2</m:t>
                              </m:r>
                            </m:sup>
                          </m:sSup>
                        </m:e>
                      </m:nary>
                    </m:oMath>
                  </m:oMathPara>
                </a14:m>
                <a:endParaRPr lang="es-ES_tradnl" sz="2400" dirty="0"/>
              </a:p>
              <a:p>
                <a:pPr marL="0" indent="0">
                  <a:buNone/>
                </a:pPr>
                <a:r>
                  <a:rPr lang="es-ES_tradnl" sz="2400" dirty="0"/>
                  <a:t>Esta varianza la podemos separar en dos partes, una parte que es </a:t>
                </a:r>
                <a:r>
                  <a:rPr lang="es-ES_tradnl" sz="2400" b="1" dirty="0">
                    <a:solidFill>
                      <a:schemeClr val="accent6"/>
                    </a:solidFill>
                  </a:rPr>
                  <a:t>dada por el modelo </a:t>
                </a:r>
                <a:r>
                  <a:rPr lang="es-ES_tradnl" sz="2400" dirty="0"/>
                  <a:t>y </a:t>
                </a:r>
                <a:r>
                  <a:rPr lang="es-ES_tradnl" sz="2400" b="1" dirty="0">
                    <a:solidFill>
                      <a:srgbClr val="00B050"/>
                    </a:solidFill>
                  </a:rPr>
                  <a:t>una que no</a:t>
                </a:r>
                <a:r>
                  <a:rPr lang="es-ES_tradnl" sz="2400" dirty="0"/>
                  <a:t>:</a:t>
                </a:r>
              </a:p>
              <a:p>
                <a:pPr marL="0" indent="0" algn="ctr">
                  <a:buNone/>
                </a:pPr>
                <a14:m>
                  <m:oMath xmlns:m="http://schemas.openxmlformats.org/officeDocument/2006/math">
                    <m:sSub>
                      <m:sSubPr>
                        <m:ctrlPr>
                          <a:rPr lang="es-ES_tradnl" sz="2400" i="1">
                            <a:latin typeface="Cambria Math" panose="02040503050406030204" pitchFamily="18" charset="0"/>
                          </a:rPr>
                        </m:ctrlPr>
                      </m:sSubPr>
                      <m:e>
                        <m:r>
                          <a:rPr lang="en-US" sz="2400" i="1">
                            <a:latin typeface="Cambria Math" panose="02040503050406030204" pitchFamily="18" charset="0"/>
                          </a:rPr>
                          <m:t>𝑆</m:t>
                        </m:r>
                      </m:e>
                      <m:sub>
                        <m:r>
                          <a:rPr lang="en-US" sz="2400" i="1">
                            <a:latin typeface="Cambria Math" panose="02040503050406030204" pitchFamily="18" charset="0"/>
                          </a:rPr>
                          <m:t>𝑇</m:t>
                        </m:r>
                      </m:sub>
                    </m:sSub>
                  </m:oMath>
                </a14:m>
                <a:r>
                  <a:rPr lang="es-ES_tradnl" sz="2400" dirty="0"/>
                  <a:t> = </a:t>
                </a:r>
                <a14:m>
                  <m:oMath xmlns:m="http://schemas.openxmlformats.org/officeDocument/2006/math">
                    <m:sSub>
                      <m:sSubPr>
                        <m:ctrlPr>
                          <a:rPr lang="es-ES_tradnl" sz="2400" i="1">
                            <a:latin typeface="Cambria Math" panose="02040503050406030204" pitchFamily="18" charset="0"/>
                          </a:rPr>
                        </m:ctrlPr>
                      </m:sSubPr>
                      <m:e>
                        <m:r>
                          <a:rPr lang="en-US" sz="2400" i="1">
                            <a:latin typeface="Cambria Math" panose="02040503050406030204" pitchFamily="18" charset="0"/>
                          </a:rPr>
                          <m:t>𝑆</m:t>
                        </m:r>
                      </m:e>
                      <m:sub>
                        <m:r>
                          <a:rPr lang="en-US" sz="2400" b="0" i="1" smtClean="0">
                            <a:latin typeface="Cambria Math" panose="02040503050406030204" pitchFamily="18" charset="0"/>
                          </a:rPr>
                          <m:t>𝑅</m:t>
                        </m:r>
                      </m:sub>
                    </m:sSub>
                    <m:r>
                      <a:rPr lang="en-US" sz="2400" b="0" i="1" smtClean="0">
                        <a:latin typeface="Cambria Math" panose="02040503050406030204" pitchFamily="18" charset="0"/>
                      </a:rPr>
                      <m:t>+</m:t>
                    </m:r>
                    <m:sSub>
                      <m:sSubPr>
                        <m:ctrlPr>
                          <a:rPr lang="es-ES_tradnl" sz="2400" i="1">
                            <a:latin typeface="Cambria Math" panose="02040503050406030204" pitchFamily="18" charset="0"/>
                          </a:rPr>
                        </m:ctrlPr>
                      </m:sSubPr>
                      <m:e>
                        <m:r>
                          <a:rPr lang="en-US" sz="2400" i="1">
                            <a:latin typeface="Cambria Math" panose="02040503050406030204" pitchFamily="18" charset="0"/>
                          </a:rPr>
                          <m:t>𝑆</m:t>
                        </m:r>
                      </m:e>
                      <m:sub>
                        <m:r>
                          <a:rPr lang="en-US" sz="2400" b="0" i="1" smtClean="0">
                            <a:latin typeface="Cambria Math" panose="02040503050406030204" pitchFamily="18" charset="0"/>
                          </a:rPr>
                          <m:t>𝐸</m:t>
                        </m:r>
                      </m:sub>
                    </m:sSub>
                  </m:oMath>
                </a14:m>
                <a:endParaRPr lang="en-US" sz="2400" dirty="0"/>
              </a:p>
              <a:p>
                <a:pPr marL="0" indent="0" algn="ctr">
                  <a:buNone/>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𝑆</m:t>
                          </m:r>
                        </m:e>
                        <m:sub>
                          <m:r>
                            <a:rPr lang="en-US" sz="2400" b="0" i="1" smtClean="0">
                              <a:latin typeface="Cambria Math" panose="02040503050406030204" pitchFamily="18" charset="0"/>
                            </a:rPr>
                            <m:t>𝑇</m:t>
                          </m:r>
                        </m:sub>
                      </m:sSub>
                      <m:r>
                        <a:rPr lang="en-US" sz="2400" b="0" i="1" smtClean="0">
                          <a:latin typeface="Cambria Math" panose="02040503050406030204" pitchFamily="18" charset="0"/>
                        </a:rPr>
                        <m:t>=</m:t>
                      </m:r>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sSup>
                            <m:sSupPr>
                              <m:ctrlPr>
                                <a:rPr lang="en-US" sz="2400" i="1">
                                  <a:latin typeface="Cambria Math" panose="02040503050406030204" pitchFamily="18" charset="0"/>
                                </a:rPr>
                              </m:ctrlPr>
                            </m:sSupPr>
                            <m:e>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acc>
                                        <m:accPr>
                                          <m:chr m:val="̂"/>
                                          <m:ctrlPr>
                                            <a:rPr lang="en-US" sz="2400" i="1" smtClean="0">
                                              <a:latin typeface="Cambria Math" panose="02040503050406030204" pitchFamily="18" charset="0"/>
                                            </a:rPr>
                                          </m:ctrlPr>
                                        </m:accPr>
                                        <m:e>
                                          <m:r>
                                            <a:rPr lang="en-US" sz="2400" b="0" i="1" smtClean="0">
                                              <a:latin typeface="Cambria Math" panose="02040503050406030204" pitchFamily="18" charset="0"/>
                                            </a:rPr>
                                            <m:t>𝑦</m:t>
                                          </m:r>
                                        </m:e>
                                      </m:acc>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n-US" sz="2400" i="1">
                                      <a:latin typeface="Cambria Math" panose="02040503050406030204" pitchFamily="18" charset="0"/>
                                    </a:rPr>
                                    <m:t>−</m:t>
                                  </m:r>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e>
                              </m:d>
                            </m:e>
                            <m:sup>
                              <m:r>
                                <a:rPr lang="en-US" sz="2400" i="1">
                                  <a:latin typeface="Cambria Math" panose="02040503050406030204" pitchFamily="18" charset="0"/>
                                </a:rPr>
                                <m:t>2</m:t>
                              </m:r>
                            </m:sup>
                          </m:sSup>
                        </m:e>
                      </m:nary>
                      <m:r>
                        <a:rPr lang="en-US" sz="2400" b="0" i="1" smtClean="0">
                          <a:latin typeface="Cambria Math" panose="02040503050406030204" pitchFamily="18" charset="0"/>
                        </a:rPr>
                        <m:t>+</m:t>
                      </m:r>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sSup>
                            <m:sSupPr>
                              <m:ctrlPr>
                                <a:rPr lang="en-US" sz="2400" i="1">
                                  <a:latin typeface="Cambria Math" panose="02040503050406030204" pitchFamily="18" charset="0"/>
                                </a:rPr>
                              </m:ctrlPr>
                            </m:sSupPr>
                            <m:e>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e>
                              </m:d>
                            </m:e>
                            <m:sup>
                              <m:r>
                                <a:rPr lang="en-US" sz="2400" i="1">
                                  <a:latin typeface="Cambria Math" panose="02040503050406030204" pitchFamily="18" charset="0"/>
                                </a:rPr>
                                <m:t>2</m:t>
                              </m:r>
                            </m:sup>
                          </m:sSup>
                        </m:e>
                      </m:nary>
                    </m:oMath>
                  </m:oMathPara>
                </a14:m>
                <a:endParaRPr lang="en-US" sz="2400" dirty="0"/>
              </a:p>
              <a:p>
                <a:pPr marL="0" indent="0" algn="ctr">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62286"/>
                <a:ext cx="10691264" cy="3861995"/>
              </a:xfrm>
              <a:blipFill>
                <a:blip r:embed="rId3"/>
                <a:stretch>
                  <a:fillRect l="-712" t="-4918" b="-35082"/>
                </a:stretch>
              </a:blipFill>
            </p:spPr>
            <p:txBody>
              <a:bodyPr/>
              <a:lstStyle/>
              <a:p>
                <a:r>
                  <a:rPr lang="es-ES_tradnl">
                    <a:noFill/>
                  </a:rPr>
                  <a:t> </a:t>
                </a:r>
              </a:p>
            </p:txBody>
          </p:sp>
        </mc:Fallback>
      </mc:AlternateContent>
      <p:sp>
        <p:nvSpPr>
          <p:cNvPr id="3" name="TextBox 2">
            <a:extLst>
              <a:ext uri="{FF2B5EF4-FFF2-40B4-BE49-F238E27FC236}">
                <a16:creationId xmlns:a16="http://schemas.microsoft.com/office/drawing/2014/main" id="{9159FD72-79B6-F40F-6245-1CF12CA9BE9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Ajuste</a:t>
            </a:r>
          </a:p>
        </p:txBody>
      </p:sp>
      <p:sp>
        <p:nvSpPr>
          <p:cNvPr id="7" name="TextBox 6">
            <a:extLst>
              <a:ext uri="{FF2B5EF4-FFF2-40B4-BE49-F238E27FC236}">
                <a16:creationId xmlns:a16="http://schemas.microsoft.com/office/drawing/2014/main" id="{EDC3FBD1-B9C4-5CBB-4DF7-AF7B24B4D0EB}"/>
              </a:ext>
            </a:extLst>
          </p:cNvPr>
          <p:cNvSpPr txBox="1"/>
          <p:nvPr/>
        </p:nvSpPr>
        <p:spPr>
          <a:xfrm>
            <a:off x="3718560" y="5935904"/>
            <a:ext cx="2377440" cy="307777"/>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s-ES_tradnl" sz="1400" dirty="0"/>
              <a:t>Parte que explica el modelo</a:t>
            </a:r>
          </a:p>
        </p:txBody>
      </p:sp>
      <p:sp>
        <p:nvSpPr>
          <p:cNvPr id="8" name="TextBox 7">
            <a:extLst>
              <a:ext uri="{FF2B5EF4-FFF2-40B4-BE49-F238E27FC236}">
                <a16:creationId xmlns:a16="http://schemas.microsoft.com/office/drawing/2014/main" id="{F5FFB4C5-3EBE-B1E2-A636-1B0D28B0EE9F}"/>
              </a:ext>
            </a:extLst>
          </p:cNvPr>
          <p:cNvSpPr txBox="1"/>
          <p:nvPr/>
        </p:nvSpPr>
        <p:spPr>
          <a:xfrm>
            <a:off x="6366510" y="5935903"/>
            <a:ext cx="2465518" cy="307777"/>
          </a:xfrm>
          <a:prstGeom prst="rect">
            <a:avLst/>
          </a:prstGeom>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es-ES_tradnl" sz="1400" dirty="0"/>
              <a:t>Parte que no (residuos)</a:t>
            </a:r>
          </a:p>
        </p:txBody>
      </p:sp>
    </p:spTree>
    <p:extLst>
      <p:ext uri="{BB962C8B-B14F-4D97-AF65-F5344CB8AC3E}">
        <p14:creationId xmlns:p14="http://schemas.microsoft.com/office/powerpoint/2010/main" val="23206439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28</a:t>
            </a:fld>
            <a:endParaRPr lang="en-US"/>
          </a:p>
        </p:txBody>
      </p:sp>
      <p:sp>
        <p:nvSpPr>
          <p:cNvPr id="3" name="TextBox 2">
            <a:extLst>
              <a:ext uri="{FF2B5EF4-FFF2-40B4-BE49-F238E27FC236}">
                <a16:creationId xmlns:a16="http://schemas.microsoft.com/office/drawing/2014/main" id="{9159FD72-79B6-F40F-6245-1CF12CA9BE9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Ajuste</a:t>
            </a:r>
          </a:p>
        </p:txBody>
      </p:sp>
      <p:pic>
        <p:nvPicPr>
          <p:cNvPr id="11" name="scre.png" descr="scre.png">
            <a:extLst>
              <a:ext uri="{FF2B5EF4-FFF2-40B4-BE49-F238E27FC236}">
                <a16:creationId xmlns:a16="http://schemas.microsoft.com/office/drawing/2014/main" id="{8C00213A-491E-FCB1-743F-2CD4D0DA3355}"/>
              </a:ext>
            </a:extLst>
          </p:cNvPr>
          <p:cNvPicPr>
            <a:picLocks noChangeAspect="1"/>
          </p:cNvPicPr>
          <p:nvPr/>
        </p:nvPicPr>
        <p:blipFill>
          <a:blip r:embed="rId3"/>
          <a:stretch>
            <a:fillRect/>
          </a:stretch>
        </p:blipFill>
        <p:spPr>
          <a:xfrm>
            <a:off x="1395147" y="2718201"/>
            <a:ext cx="9523865" cy="2685994"/>
          </a:xfrm>
          <a:prstGeom prst="rect">
            <a:avLst/>
          </a:prstGeom>
          <a:ln w="12700">
            <a:miter lim="400000"/>
          </a:ln>
        </p:spPr>
      </p:pic>
    </p:spTree>
    <p:extLst>
      <p:ext uri="{BB962C8B-B14F-4D97-AF65-F5344CB8AC3E}">
        <p14:creationId xmlns:p14="http://schemas.microsoft.com/office/powerpoint/2010/main" val="3740747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29</a:t>
            </a:fld>
            <a:endParaRPr lang="en-US"/>
          </a:p>
        </p:txBody>
      </p:sp>
      <p:sp>
        <p:nvSpPr>
          <p:cNvPr id="3" name="TextBox 2">
            <a:extLst>
              <a:ext uri="{FF2B5EF4-FFF2-40B4-BE49-F238E27FC236}">
                <a16:creationId xmlns:a16="http://schemas.microsoft.com/office/drawing/2014/main" id="{9159FD72-79B6-F40F-6245-1CF12CA9BE9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Ajuste</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23C495B3-99D1-1952-CECD-2CDDDFAFB4A2}"/>
                  </a:ext>
                </a:extLst>
              </p:cNvPr>
              <p:cNvSpPr>
                <a:spLocks noGrp="1"/>
              </p:cNvSpPr>
              <p:nvPr>
                <p:ph idx="1"/>
              </p:nvPr>
            </p:nvSpPr>
            <p:spPr>
              <a:xfrm>
                <a:off x="700636" y="2162286"/>
                <a:ext cx="10691264" cy="3861995"/>
              </a:xfrm>
            </p:spPr>
            <p:txBody>
              <a:bodyPr>
                <a:normAutofit fontScale="92500" lnSpcReduction="20000"/>
              </a:bodyPr>
              <a:lstStyle/>
              <a:p>
                <a:pPr marL="0" indent="0">
                  <a:buNone/>
                </a:pPr>
                <a:r>
                  <a:rPr lang="es-ES_tradnl" sz="2400" dirty="0"/>
                  <a:t>Como métricas, podemos usar:</a:t>
                </a:r>
              </a:p>
              <a:p>
                <a:r>
                  <a:rPr lang="es-ES_tradnl" sz="2400" dirty="0"/>
                  <a:t>El cálculo del desvío estándar del modelo:</a:t>
                </a:r>
              </a:p>
              <a:p>
                <a:pPr marL="0" indent="0">
                  <a:buNone/>
                </a:pPr>
                <a14:m>
                  <m:oMathPara xmlns:m="http://schemas.openxmlformats.org/officeDocument/2006/math">
                    <m:oMathParaPr>
                      <m:jc m:val="centerGroup"/>
                    </m:oMathParaPr>
                    <m:oMath xmlns:m="http://schemas.openxmlformats.org/officeDocument/2006/math">
                      <m:sSub>
                        <m:sSubPr>
                          <m:ctrlPr>
                            <a:rPr lang="es-ES_tradnl" sz="240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𝐸</m:t>
                          </m:r>
                        </m:sub>
                      </m:sSub>
                      <m:r>
                        <a:rPr lang="en-US" sz="2400" b="0" i="1" smtClean="0">
                          <a:latin typeface="Cambria Math" panose="02040503050406030204" pitchFamily="18" charset="0"/>
                        </a:rPr>
                        <m:t>=</m:t>
                      </m:r>
                      <m:rad>
                        <m:radPr>
                          <m:degHide m:val="on"/>
                          <m:ctrlPr>
                            <a:rPr lang="en-US" sz="2400" b="0" i="1" smtClean="0">
                              <a:latin typeface="Cambria Math" panose="02040503050406030204" pitchFamily="18" charset="0"/>
                            </a:rPr>
                          </m:ctrlPr>
                        </m:radPr>
                        <m:deg/>
                        <m:e>
                          <m:f>
                            <m:fPr>
                              <m:ctrlPr>
                                <a:rPr lang="en-US" sz="2400" b="0" i="1" smtClean="0">
                                  <a:latin typeface="Cambria Math" panose="02040503050406030204" pitchFamily="18" charset="0"/>
                                </a:rPr>
                              </m:ctrlPr>
                            </m:fPr>
                            <m:num>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𝑆</m:t>
                                  </m:r>
                                </m:e>
                                <m:sub>
                                  <m:r>
                                    <a:rPr lang="en-US" sz="2400" b="0" i="1" smtClean="0">
                                      <a:latin typeface="Cambria Math" panose="02040503050406030204" pitchFamily="18" charset="0"/>
                                    </a:rPr>
                                    <m:t>𝐸</m:t>
                                  </m:r>
                                </m:sub>
                              </m:sSub>
                            </m:num>
                            <m:den>
                              <m:r>
                                <a:rPr lang="en-US" sz="2400" b="0" i="1" smtClean="0">
                                  <a:latin typeface="Cambria Math" panose="02040503050406030204" pitchFamily="18" charset="0"/>
                                </a:rPr>
                                <m:t>𝑁</m:t>
                              </m:r>
                              <m:r>
                                <a:rPr lang="en-US" sz="2400" b="0" i="1" smtClean="0">
                                  <a:latin typeface="Cambria Math" panose="02040503050406030204" pitchFamily="18" charset="0"/>
                                </a:rPr>
                                <m:t>−</m:t>
                              </m:r>
                              <m:r>
                                <a:rPr lang="en-US" sz="2400" b="0" i="1" smtClean="0">
                                  <a:latin typeface="Cambria Math" panose="02040503050406030204" pitchFamily="18" charset="0"/>
                                </a:rPr>
                                <m:t>𝑑</m:t>
                              </m:r>
                              <m:r>
                                <a:rPr lang="en-US" sz="2400" b="0" i="1" smtClean="0">
                                  <a:latin typeface="Cambria Math" panose="02040503050406030204" pitchFamily="18" charset="0"/>
                                </a:rPr>
                                <m:t>−1</m:t>
                              </m:r>
                            </m:den>
                          </m:f>
                        </m:e>
                      </m:rad>
                    </m:oMath>
                  </m:oMathPara>
                </a14:m>
                <a:endParaRPr lang="es-ES_tradnl" sz="2400" dirty="0"/>
              </a:p>
              <a:p>
                <a:pPr marL="0" indent="0">
                  <a:buNone/>
                </a:pPr>
                <a:r>
                  <a:rPr lang="es-ES_tradnl" sz="2400" dirty="0"/>
                  <a:t>Donde d es la cantidad de </a:t>
                </a:r>
                <a:r>
                  <a:rPr lang="es-ES_tradnl" sz="2400" dirty="0" err="1"/>
                  <a:t>features</a:t>
                </a:r>
                <a:r>
                  <a:rPr lang="es-ES_tradnl" sz="2400" dirty="0"/>
                  <a:t>.</a:t>
                </a:r>
              </a:p>
              <a:p>
                <a:r>
                  <a:rPr lang="es-ES_tradnl" sz="2400" dirty="0"/>
                  <a:t>Coeficiente de Pearson (cuando más cerca de 1 mejor ajuste, es decir residuos más chicos):</a:t>
                </a:r>
              </a:p>
              <a:p>
                <a:pPr marL="0" indent="0" algn="ctr">
                  <a:buNone/>
                </a:pPr>
                <a14:m>
                  <m:oMathPara xmlns:m="http://schemas.openxmlformats.org/officeDocument/2006/math">
                    <m:oMathParaPr>
                      <m:jc m:val="centerGroup"/>
                    </m:oMathParaPr>
                    <m:oMath xmlns:m="http://schemas.openxmlformats.org/officeDocument/2006/math">
                      <m:sSup>
                        <m:sSupPr>
                          <m:ctrlPr>
                            <a:rPr lang="en-US" sz="2400" i="1" smtClean="0">
                              <a:latin typeface="Cambria Math" panose="02040503050406030204" pitchFamily="18" charset="0"/>
                            </a:rPr>
                          </m:ctrlPr>
                        </m:sSupPr>
                        <m:e>
                          <m:r>
                            <a:rPr lang="en-US" sz="2400" b="0" i="1" smtClean="0">
                              <a:latin typeface="Cambria Math" panose="02040503050406030204" pitchFamily="18" charset="0"/>
                            </a:rPr>
                            <m:t>𝑅</m:t>
                          </m:r>
                        </m:e>
                        <m:sup>
                          <m:r>
                            <a:rPr lang="en-US" sz="2400" b="0" i="1" smtClean="0">
                              <a:latin typeface="Cambria Math" panose="02040503050406030204" pitchFamily="18" charset="0"/>
                            </a:rPr>
                            <m:t>2</m:t>
                          </m:r>
                        </m:sup>
                      </m:sSup>
                      <m:r>
                        <a:rPr lang="en-US" sz="2400" b="0" i="1" smtClean="0">
                          <a:latin typeface="Cambria Math" panose="02040503050406030204" pitchFamily="18" charset="0"/>
                        </a:rPr>
                        <m:t>= </m:t>
                      </m:r>
                      <m:f>
                        <m:fPr>
                          <m:ctrlPr>
                            <a:rPr lang="en-US" sz="2400" b="0" i="1" smtClean="0">
                              <a:latin typeface="Cambria Math" panose="02040503050406030204" pitchFamily="18" charset="0"/>
                            </a:rPr>
                          </m:ctrlPr>
                        </m:fPr>
                        <m:num>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𝑆</m:t>
                              </m:r>
                            </m:e>
                            <m:sub>
                              <m:r>
                                <a:rPr lang="en-US" sz="2400" b="0" i="1" smtClean="0">
                                  <a:latin typeface="Cambria Math" panose="02040503050406030204" pitchFamily="18" charset="0"/>
                                </a:rPr>
                                <m:t>𝑅</m:t>
                              </m:r>
                            </m:sub>
                          </m:sSub>
                        </m:num>
                        <m:den>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𝑆</m:t>
                              </m:r>
                            </m:e>
                            <m:sub>
                              <m:r>
                                <a:rPr lang="en-US" sz="2400" b="0" i="1" smtClean="0">
                                  <a:latin typeface="Cambria Math" panose="02040503050406030204" pitchFamily="18" charset="0"/>
                                </a:rPr>
                                <m:t>𝑇</m:t>
                              </m:r>
                            </m:sub>
                          </m:sSub>
                        </m:den>
                      </m:f>
                      <m:r>
                        <a:rPr lang="en-US" sz="2400" b="0" i="1" smtClean="0">
                          <a:latin typeface="Cambria Math" panose="02040503050406030204" pitchFamily="18" charset="0"/>
                        </a:rPr>
                        <m:t>=1−</m:t>
                      </m:r>
                      <m:f>
                        <m:fPr>
                          <m:ctrlPr>
                            <a:rPr lang="en-US" sz="2400" i="1">
                              <a:latin typeface="Cambria Math" panose="02040503050406030204" pitchFamily="18" charset="0"/>
                            </a:rPr>
                          </m:ctrlPr>
                        </m:fPr>
                        <m:num>
                          <m:sSub>
                            <m:sSubPr>
                              <m:ctrlPr>
                                <a:rPr lang="en-US" sz="2400" i="1">
                                  <a:latin typeface="Cambria Math" panose="02040503050406030204" pitchFamily="18" charset="0"/>
                                </a:rPr>
                              </m:ctrlPr>
                            </m:sSubPr>
                            <m:e>
                              <m:r>
                                <a:rPr lang="en-US" sz="2400" i="1">
                                  <a:latin typeface="Cambria Math" panose="02040503050406030204" pitchFamily="18" charset="0"/>
                                </a:rPr>
                                <m:t>𝑆</m:t>
                              </m:r>
                            </m:e>
                            <m:sub>
                              <m:r>
                                <a:rPr lang="en-US" sz="2400" b="0" i="1" smtClean="0">
                                  <a:latin typeface="Cambria Math" panose="02040503050406030204" pitchFamily="18" charset="0"/>
                                </a:rPr>
                                <m:t>𝐸</m:t>
                              </m:r>
                            </m:sub>
                          </m:sSub>
                        </m:num>
                        <m:den>
                          <m:sSub>
                            <m:sSubPr>
                              <m:ctrlPr>
                                <a:rPr lang="en-US" sz="2400" i="1">
                                  <a:latin typeface="Cambria Math" panose="02040503050406030204" pitchFamily="18" charset="0"/>
                                </a:rPr>
                              </m:ctrlPr>
                            </m:sSubPr>
                            <m:e>
                              <m:r>
                                <a:rPr lang="en-US" sz="2400" i="1">
                                  <a:latin typeface="Cambria Math" panose="02040503050406030204" pitchFamily="18" charset="0"/>
                                </a:rPr>
                                <m:t>𝑆</m:t>
                              </m:r>
                            </m:e>
                            <m:sub>
                              <m:r>
                                <a:rPr lang="en-US" sz="2400" i="1">
                                  <a:latin typeface="Cambria Math" panose="02040503050406030204" pitchFamily="18" charset="0"/>
                                </a:rPr>
                                <m:t>𝑇</m:t>
                              </m:r>
                            </m:sub>
                          </m:sSub>
                        </m:den>
                      </m:f>
                    </m:oMath>
                  </m:oMathPara>
                </a14:m>
                <a:endParaRPr lang="en-US" sz="2400" dirty="0"/>
              </a:p>
              <a:p>
                <a:pPr marL="0" indent="0" algn="ctr">
                  <a:buNone/>
                </a:pPr>
                <a:endParaRPr lang="es-ES_tradnl" sz="2400" dirty="0"/>
              </a:p>
            </p:txBody>
          </p:sp>
        </mc:Choice>
        <mc:Fallback xmlns="">
          <p:sp>
            <p:nvSpPr>
              <p:cNvPr id="4" name="Content Placeholder 3">
                <a:extLst>
                  <a:ext uri="{FF2B5EF4-FFF2-40B4-BE49-F238E27FC236}">
                    <a16:creationId xmlns:a16="http://schemas.microsoft.com/office/drawing/2014/main" id="{23C495B3-99D1-1952-CECD-2CDDDFAFB4A2}"/>
                  </a:ext>
                </a:extLst>
              </p:cNvPr>
              <p:cNvSpPr>
                <a:spLocks noGrp="1" noRot="1" noChangeAspect="1" noMove="1" noResize="1" noEditPoints="1" noAdjustHandles="1" noChangeArrowheads="1" noChangeShapeType="1" noTextEdit="1"/>
              </p:cNvSpPr>
              <p:nvPr>
                <p:ph idx="1"/>
              </p:nvPr>
            </p:nvSpPr>
            <p:spPr>
              <a:xfrm>
                <a:off x="700636" y="2162286"/>
                <a:ext cx="10691264" cy="3861995"/>
              </a:xfrm>
              <a:blipFill>
                <a:blip r:embed="rId3"/>
                <a:stretch>
                  <a:fillRect l="-830" t="-1639"/>
                </a:stretch>
              </a:blipFill>
            </p:spPr>
            <p:txBody>
              <a:bodyPr/>
              <a:lstStyle/>
              <a:p>
                <a:r>
                  <a:rPr lang="es-ES_tradnl">
                    <a:noFill/>
                  </a:rPr>
                  <a:t> </a:t>
                </a:r>
              </a:p>
            </p:txBody>
          </p:sp>
        </mc:Fallback>
      </mc:AlternateContent>
    </p:spTree>
    <p:extLst>
      <p:ext uri="{BB962C8B-B14F-4D97-AF65-F5344CB8AC3E}">
        <p14:creationId xmlns:p14="http://schemas.microsoft.com/office/powerpoint/2010/main" val="3959530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Automático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6515173" cy="3969785"/>
          </a:xfrm>
        </p:spPr>
        <p:txBody>
          <a:bodyPr>
            <a:normAutofit/>
          </a:bodyPr>
          <a:lstStyle/>
          <a:p>
            <a:pPr marL="0" indent="0">
              <a:buNone/>
            </a:pPr>
            <a:r>
              <a:rPr lang="es-ES" dirty="0"/>
              <a:t>Aprendizaje automático se entiende a:</a:t>
            </a:r>
          </a:p>
          <a:p>
            <a:pPr marL="0" indent="0">
              <a:buNone/>
            </a:pPr>
            <a:r>
              <a:rPr lang="es-ES" dirty="0"/>
              <a:t>Una computadora observa algunos datos, construye un modelo basado en estos datos, y usa el modelo como una hipótesis sobre el mundo y como una pieza de software que puede resolver problemas.</a:t>
            </a:r>
          </a:p>
          <a:p>
            <a:pPr marL="0" indent="0">
              <a:buNone/>
            </a:pPr>
            <a:r>
              <a:rPr lang="es-ES" i="1" dirty="0"/>
              <a:t>¿Pero porque queremos que una computadora aprenda? ¿Por qué no programar el modelo directamente?</a:t>
            </a:r>
          </a:p>
          <a:p>
            <a:r>
              <a:rPr lang="es-ES" i="1" dirty="0">
                <a:solidFill>
                  <a:schemeClr val="accent1">
                    <a:lumMod val="75000"/>
                  </a:schemeClr>
                </a:solidFill>
              </a:rPr>
              <a:t>No se puede anticipar todas las posibles situaciones futuras.</a:t>
            </a:r>
          </a:p>
          <a:p>
            <a:r>
              <a:rPr lang="es-ES" i="1" dirty="0">
                <a:solidFill>
                  <a:schemeClr val="accent5">
                    <a:lumMod val="75000"/>
                  </a:schemeClr>
                </a:solidFill>
              </a:rPr>
              <a:t>No se tiene idea de cómo programar una solución por uno mismo.</a:t>
            </a:r>
          </a:p>
        </p:txBody>
      </p:sp>
      <p:pic>
        <p:nvPicPr>
          <p:cNvPr id="9" name="Picture 8" descr="Cat figurine with painted face">
            <a:extLst>
              <a:ext uri="{FF2B5EF4-FFF2-40B4-BE49-F238E27FC236}">
                <a16:creationId xmlns:a16="http://schemas.microsoft.com/office/drawing/2014/main" id="{8ECEAB93-8E0E-A45A-2927-CA954EE750A4}"/>
              </a:ext>
            </a:extLst>
          </p:cNvPr>
          <p:cNvPicPr>
            <a:picLocks noChangeAspect="1"/>
          </p:cNvPicPr>
          <p:nvPr/>
        </p:nvPicPr>
        <p:blipFill rotWithShape="1">
          <a:blip r:embed="rId3"/>
          <a:srcRect l="35392" t="2038" r="7063"/>
          <a:stretch/>
        </p:blipFill>
        <p:spPr>
          <a:xfrm>
            <a:off x="7345017" y="1513996"/>
            <a:ext cx="4472610" cy="4415217"/>
          </a:xfrm>
          <a:prstGeom prst="rect">
            <a:avLst/>
          </a:prstGeom>
        </p:spPr>
      </p:pic>
    </p:spTree>
    <p:extLst>
      <p:ext uri="{BB962C8B-B14F-4D97-AF65-F5344CB8AC3E}">
        <p14:creationId xmlns:p14="http://schemas.microsoft.com/office/powerpoint/2010/main" val="20096419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30</a:t>
            </a:fld>
            <a:endParaRPr lang="en-US"/>
          </a:p>
        </p:txBody>
      </p:sp>
      <p:sp>
        <p:nvSpPr>
          <p:cNvPr id="3" name="TextBox 2">
            <a:extLst>
              <a:ext uri="{FF2B5EF4-FFF2-40B4-BE49-F238E27FC236}">
                <a16:creationId xmlns:a16="http://schemas.microsoft.com/office/drawing/2014/main" id="{9159FD72-79B6-F40F-6245-1CF12CA9BE9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Ajuste</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23C495B3-99D1-1952-CECD-2CDDDFAFB4A2}"/>
                  </a:ext>
                </a:extLst>
              </p:cNvPr>
              <p:cNvSpPr>
                <a:spLocks noGrp="1"/>
              </p:cNvSpPr>
              <p:nvPr>
                <p:ph idx="1"/>
              </p:nvPr>
            </p:nvSpPr>
            <p:spPr>
              <a:xfrm>
                <a:off x="700636" y="2162286"/>
                <a:ext cx="10691264" cy="3861995"/>
              </a:xfrm>
            </p:spPr>
            <p:txBody>
              <a:bodyPr>
                <a:normAutofit lnSpcReduction="10000"/>
              </a:bodyPr>
              <a:lstStyle/>
              <a:p>
                <a:pPr marL="0" indent="0">
                  <a:buNone/>
                </a:pPr>
                <a:r>
                  <a:rPr lang="es-ES_tradnl" sz="2400" dirty="0"/>
                  <a:t>El valor del coeficiente de Pearson no es una </a:t>
                </a:r>
                <a:r>
                  <a:rPr lang="es-ES_tradnl" sz="2400" dirty="0" err="1"/>
                  <a:t>metrica</a:t>
                </a:r>
                <a:r>
                  <a:rPr lang="es-ES_tradnl" sz="2400" dirty="0"/>
                  <a:t> muy buena (a pesar de su popularidad). Todo dependerá de que hace que genera el valor de residuo:</a:t>
                </a:r>
              </a:p>
              <a:p>
                <a:r>
                  <a:rPr lang="es-ES_tradnl" sz="2400" dirty="0"/>
                  <a:t>Si la relación entre la variable independiente y dependiente es realmente lineal, y se cumplen las suposiciones, el residuo es </a:t>
                </a:r>
                <a14:m>
                  <m:oMath xmlns:m="http://schemas.openxmlformats.org/officeDocument/2006/math">
                    <m:r>
                      <a:rPr lang="en-US" sz="2400" b="0" i="1" smtClean="0">
                        <a:latin typeface="Cambria Math" panose="02040503050406030204" pitchFamily="18" charset="0"/>
                      </a:rPr>
                      <m:t>𝑒</m:t>
                    </m:r>
                    <m:r>
                      <a:rPr lang="en-US" sz="2400" b="0" i="1" smtClean="0">
                        <a:latin typeface="Cambria Math" panose="02040503050406030204" pitchFamily="18" charset="0"/>
                      </a:rPr>
                      <m:t> ~</m:t>
                    </m:r>
                    <m:r>
                      <a:rPr lang="en-US" sz="2400" b="0" i="1" smtClean="0">
                        <a:latin typeface="Cambria Math" panose="02040503050406030204" pitchFamily="18" charset="0"/>
                        <a:ea typeface="Cambria Math" panose="02040503050406030204" pitchFamily="18" charset="0"/>
                      </a:rPr>
                      <m:t>𝑁</m:t>
                    </m:r>
                    <m:d>
                      <m:dPr>
                        <m:ctrlPr>
                          <a:rPr lang="en-US" sz="2400" b="0" i="1" smtClean="0">
                            <a:latin typeface="Cambria Math" panose="02040503050406030204" pitchFamily="18" charset="0"/>
                            <a:ea typeface="Cambria Math" panose="02040503050406030204" pitchFamily="18" charset="0"/>
                          </a:rPr>
                        </m:ctrlPr>
                      </m:dPr>
                      <m:e>
                        <m:r>
                          <a:rPr lang="en-US" sz="2400" b="0" i="1" smtClean="0">
                            <a:latin typeface="Cambria Math" panose="02040503050406030204" pitchFamily="18" charset="0"/>
                            <a:ea typeface="Cambria Math" panose="02040503050406030204" pitchFamily="18" charset="0"/>
                          </a:rPr>
                          <m:t>0, </m:t>
                        </m:r>
                        <m:sSup>
                          <m:sSupPr>
                            <m:ctrlPr>
                              <a:rPr lang="en-US" sz="2400" b="0" i="1" smtClean="0">
                                <a:latin typeface="Cambria Math" panose="02040503050406030204" pitchFamily="18" charset="0"/>
                                <a:ea typeface="Cambria Math" panose="02040503050406030204" pitchFamily="18" charset="0"/>
                              </a:rPr>
                            </m:ctrlPr>
                          </m:sSupPr>
                          <m:e>
                            <m:r>
                              <a:rPr lang="en-US" sz="2400" i="1">
                                <a:latin typeface="Cambria Math" panose="02040503050406030204" pitchFamily="18" charset="0"/>
                                <a:ea typeface="Cambria Math" panose="02040503050406030204" pitchFamily="18" charset="0"/>
                              </a:rPr>
                              <m:t>𝜎</m:t>
                            </m:r>
                          </m:e>
                          <m:sup>
                            <m:r>
                              <a:rPr lang="en-US" sz="2400" b="0" i="1" smtClean="0">
                                <a:latin typeface="Cambria Math" panose="02040503050406030204" pitchFamily="18" charset="0"/>
                                <a:ea typeface="Cambria Math" panose="02040503050406030204" pitchFamily="18" charset="0"/>
                              </a:rPr>
                              <m:t>2</m:t>
                            </m:r>
                          </m:sup>
                        </m:sSup>
                      </m:e>
                    </m:d>
                    <m:r>
                      <a:rPr lang="en-US" sz="2400" b="0" i="0" smtClean="0">
                        <a:latin typeface="Cambria Math" panose="02040503050406030204" pitchFamily="18" charset="0"/>
                        <a:ea typeface="Cambria Math" panose="02040503050406030204" pitchFamily="18" charset="0"/>
                      </a:rPr>
                      <m:t>. </m:t>
                    </m:r>
                  </m:oMath>
                </a14:m>
                <a:r>
                  <a:rPr lang="es-ES_tradnl" sz="2400" dirty="0"/>
                  <a:t>Por lo que depende de cómo se tomaron los datos y la varianza de la distribución normal. </a:t>
                </a:r>
                <a:r>
                  <a:rPr lang="es-ES_tradnl" sz="2400" i="1" dirty="0"/>
                  <a:t>Por ejemplo, en registro de temperatura, si el termómetro es de mala calidad, esperamos tener una mayor variación, por lo que el coeficiente podría ser bajo, pero sin ser culpa del modelo.</a:t>
                </a:r>
              </a:p>
              <a:p>
                <a:r>
                  <a:rPr lang="es-ES_tradnl" sz="2400" dirty="0"/>
                  <a:t>Si la relación no es lineal, el valor del coeficiente de Pearson nos va a indicar que el modelo es malo. </a:t>
                </a:r>
              </a:p>
            </p:txBody>
          </p:sp>
        </mc:Choice>
        <mc:Fallback xmlns="">
          <p:sp>
            <p:nvSpPr>
              <p:cNvPr id="4" name="Content Placeholder 3">
                <a:extLst>
                  <a:ext uri="{FF2B5EF4-FFF2-40B4-BE49-F238E27FC236}">
                    <a16:creationId xmlns:a16="http://schemas.microsoft.com/office/drawing/2014/main" id="{23C495B3-99D1-1952-CECD-2CDDDFAFB4A2}"/>
                  </a:ext>
                </a:extLst>
              </p:cNvPr>
              <p:cNvSpPr>
                <a:spLocks noGrp="1" noRot="1" noChangeAspect="1" noMove="1" noResize="1" noEditPoints="1" noAdjustHandles="1" noChangeArrowheads="1" noChangeShapeType="1" noTextEdit="1"/>
              </p:cNvSpPr>
              <p:nvPr>
                <p:ph idx="1"/>
              </p:nvPr>
            </p:nvSpPr>
            <p:spPr>
              <a:xfrm>
                <a:off x="700636" y="2162286"/>
                <a:ext cx="10691264" cy="3861995"/>
              </a:xfrm>
              <a:blipFill>
                <a:blip r:embed="rId3"/>
                <a:stretch>
                  <a:fillRect l="-949" t="-1311" r="-474"/>
                </a:stretch>
              </a:blipFill>
            </p:spPr>
            <p:txBody>
              <a:bodyPr/>
              <a:lstStyle/>
              <a:p>
                <a:r>
                  <a:rPr lang="es-ES_tradnl">
                    <a:noFill/>
                  </a:rPr>
                  <a:t> </a:t>
                </a:r>
              </a:p>
            </p:txBody>
          </p:sp>
        </mc:Fallback>
      </mc:AlternateContent>
    </p:spTree>
    <p:extLst>
      <p:ext uri="{BB962C8B-B14F-4D97-AF65-F5344CB8AC3E}">
        <p14:creationId xmlns:p14="http://schemas.microsoft.com/office/powerpoint/2010/main" val="6707613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31</a:t>
            </a:fld>
            <a:endParaRPr lang="en-US"/>
          </a:p>
        </p:txBody>
      </p:sp>
      <p:sp>
        <p:nvSpPr>
          <p:cNvPr id="3" name="TextBox 2">
            <a:extLst>
              <a:ext uri="{FF2B5EF4-FFF2-40B4-BE49-F238E27FC236}">
                <a16:creationId xmlns:a16="http://schemas.microsoft.com/office/drawing/2014/main" id="{9159FD72-79B6-F40F-6245-1CF12CA9BE9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Ajuste</a:t>
            </a:r>
          </a:p>
        </p:txBody>
      </p:sp>
      <p:pic>
        <p:nvPicPr>
          <p:cNvPr id="10" name="Picture 9" descr="A group of blue and pink dots&#10;&#10;Description automatically generated">
            <a:extLst>
              <a:ext uri="{FF2B5EF4-FFF2-40B4-BE49-F238E27FC236}">
                <a16:creationId xmlns:a16="http://schemas.microsoft.com/office/drawing/2014/main" id="{F5F75237-1643-F863-2DCB-411C87AA734E}"/>
              </a:ext>
            </a:extLst>
          </p:cNvPr>
          <p:cNvPicPr>
            <a:picLocks noChangeAspect="1"/>
          </p:cNvPicPr>
          <p:nvPr/>
        </p:nvPicPr>
        <p:blipFill>
          <a:blip r:embed="rId3"/>
          <a:stretch>
            <a:fillRect/>
          </a:stretch>
        </p:blipFill>
        <p:spPr>
          <a:xfrm>
            <a:off x="2160067" y="2084089"/>
            <a:ext cx="7772400" cy="3954219"/>
          </a:xfrm>
          <a:prstGeom prst="rect">
            <a:avLst/>
          </a:prstGeom>
        </p:spPr>
      </p:pic>
    </p:spTree>
    <p:extLst>
      <p:ext uri="{BB962C8B-B14F-4D97-AF65-F5344CB8AC3E}">
        <p14:creationId xmlns:p14="http://schemas.microsoft.com/office/powerpoint/2010/main" val="32375640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32</a:t>
            </a:fld>
            <a:endParaRPr lang="en-US"/>
          </a:p>
        </p:txBody>
      </p:sp>
      <p:sp>
        <p:nvSpPr>
          <p:cNvPr id="3" name="TextBox 2">
            <a:extLst>
              <a:ext uri="{FF2B5EF4-FFF2-40B4-BE49-F238E27FC236}">
                <a16:creationId xmlns:a16="http://schemas.microsoft.com/office/drawing/2014/main" id="{9159FD72-79B6-F40F-6245-1CF12CA9BE9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Suposiciones</a:t>
            </a:r>
          </a:p>
        </p:txBody>
      </p:sp>
      <p:sp>
        <p:nvSpPr>
          <p:cNvPr id="4" name="Content Placeholder 3">
            <a:extLst>
              <a:ext uri="{FF2B5EF4-FFF2-40B4-BE49-F238E27FC236}">
                <a16:creationId xmlns:a16="http://schemas.microsoft.com/office/drawing/2014/main" id="{F0084E7F-FD36-9BC9-12A6-6579659345AF}"/>
              </a:ext>
            </a:extLst>
          </p:cNvPr>
          <p:cNvSpPr>
            <a:spLocks noGrp="1"/>
          </p:cNvSpPr>
          <p:nvPr>
            <p:ph idx="1"/>
          </p:nvPr>
        </p:nvSpPr>
        <p:spPr>
          <a:xfrm>
            <a:off x="700636" y="2162286"/>
            <a:ext cx="10691264" cy="3861995"/>
          </a:xfrm>
        </p:spPr>
        <p:txBody>
          <a:bodyPr>
            <a:normAutofit/>
          </a:bodyPr>
          <a:lstStyle/>
          <a:p>
            <a:pPr marL="0" indent="0">
              <a:buNone/>
            </a:pPr>
            <a:r>
              <a:rPr lang="es-ES_tradnl" sz="2400" dirty="0"/>
              <a:t>Las suposiciones que usamos para poder aplicar regresión lineal son:</a:t>
            </a:r>
          </a:p>
          <a:p>
            <a:r>
              <a:rPr lang="es-ES_tradnl" sz="2400" b="1" dirty="0">
                <a:solidFill>
                  <a:srgbClr val="00B050"/>
                </a:solidFill>
              </a:rPr>
              <a:t>Relación lineal: </a:t>
            </a:r>
            <a:r>
              <a:rPr lang="es-ES_tradnl" sz="2400" dirty="0"/>
              <a:t>Lógicamente, y esto muchas veces al aplicar el modelo buscamos validar. </a:t>
            </a:r>
          </a:p>
          <a:p>
            <a:r>
              <a:rPr lang="es-ES_tradnl" sz="2400" b="1" dirty="0" err="1">
                <a:solidFill>
                  <a:schemeClr val="accent4"/>
                </a:solidFill>
              </a:rPr>
              <a:t>Features</a:t>
            </a:r>
            <a:r>
              <a:rPr lang="es-ES_tradnl" sz="2400" b="1" dirty="0">
                <a:solidFill>
                  <a:schemeClr val="accent4"/>
                </a:solidFill>
              </a:rPr>
              <a:t> independientes: </a:t>
            </a:r>
            <a:r>
              <a:rPr lang="es-ES_tradnl" sz="2400" dirty="0"/>
              <a:t>Los </a:t>
            </a:r>
            <a:r>
              <a:rPr lang="es-ES_tradnl" sz="2400" dirty="0" err="1"/>
              <a:t>features</a:t>
            </a:r>
            <a:r>
              <a:rPr lang="es-ES_tradnl" sz="2400" dirty="0"/>
              <a:t> de entrada de la regresión deben ser independientes entre sí.</a:t>
            </a:r>
          </a:p>
          <a:p>
            <a:r>
              <a:rPr lang="es-ES_tradnl" sz="2400" b="1" dirty="0">
                <a:solidFill>
                  <a:schemeClr val="accent6"/>
                </a:solidFill>
              </a:rPr>
              <a:t>Homocedasticidad: </a:t>
            </a:r>
            <a:r>
              <a:rPr lang="es-ES_tradnl" sz="2400" dirty="0"/>
              <a:t>Es decir, el valor de S</a:t>
            </a:r>
            <a:r>
              <a:rPr lang="es-ES_tradnl" sz="2400" baseline="-25000" dirty="0"/>
              <a:t>E</a:t>
            </a:r>
            <a:r>
              <a:rPr lang="es-ES_tradnl" sz="2400" dirty="0"/>
              <a:t> se mantiene igual en toda parte de la recta</a:t>
            </a:r>
          </a:p>
          <a:p>
            <a:r>
              <a:rPr lang="es-ES_tradnl" sz="2400" b="1" dirty="0">
                <a:solidFill>
                  <a:schemeClr val="accent3"/>
                </a:solidFill>
              </a:rPr>
              <a:t>Errores independientes: </a:t>
            </a:r>
            <a:r>
              <a:rPr lang="es-ES_tradnl" sz="2400" dirty="0"/>
              <a:t>Los errores entre si no están correlacionados.</a:t>
            </a:r>
          </a:p>
        </p:txBody>
      </p:sp>
    </p:spTree>
    <p:extLst>
      <p:ext uri="{BB962C8B-B14F-4D97-AF65-F5344CB8AC3E}">
        <p14:creationId xmlns:p14="http://schemas.microsoft.com/office/powerpoint/2010/main" val="32737230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Métricas de Evaluación</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225609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Métricas de evaluación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34</a:t>
            </a:fld>
            <a:endParaRPr lang="en-US"/>
          </a:p>
        </p:txBody>
      </p:sp>
      <p:sp>
        <p:nvSpPr>
          <p:cNvPr id="4" name="Content Placeholder 3">
            <a:extLst>
              <a:ext uri="{FF2B5EF4-FFF2-40B4-BE49-F238E27FC236}">
                <a16:creationId xmlns:a16="http://schemas.microsoft.com/office/drawing/2014/main" id="{F0084E7F-FD36-9BC9-12A6-6579659345AF}"/>
              </a:ext>
            </a:extLst>
          </p:cNvPr>
          <p:cNvSpPr>
            <a:spLocks noGrp="1"/>
          </p:cNvSpPr>
          <p:nvPr>
            <p:ph idx="1"/>
          </p:nvPr>
        </p:nvSpPr>
        <p:spPr>
          <a:xfrm>
            <a:off x="700636" y="2162286"/>
            <a:ext cx="10691264" cy="3861995"/>
          </a:xfrm>
        </p:spPr>
        <p:txBody>
          <a:bodyPr>
            <a:normAutofit lnSpcReduction="10000"/>
          </a:bodyPr>
          <a:lstStyle/>
          <a:p>
            <a:pPr marL="0" indent="0">
              <a:buNone/>
            </a:pPr>
            <a:r>
              <a:rPr lang="es-ES_tradnl" sz="2400" dirty="0"/>
              <a:t>Como vimos la clase anterior, cuando armamos el modelo, al </a:t>
            </a:r>
            <a:r>
              <a:rPr lang="es-ES_tradnl" sz="2400" dirty="0" err="1"/>
              <a:t>dataset</a:t>
            </a:r>
            <a:r>
              <a:rPr lang="es-ES_tradnl" sz="2400" dirty="0"/>
              <a:t> lo separamos en una parte usada para entrenar el modelo y la parte de evaluación. El conjunto de datos de evaluación se utiliza para evaluar qué tan bien se entrenó el algoritmo con el conjunto de datos de entrenamiento. </a:t>
            </a:r>
          </a:p>
          <a:p>
            <a:pPr marL="0" indent="0">
              <a:buNone/>
            </a:pPr>
            <a:r>
              <a:rPr lang="es-ES_tradnl" sz="2400" dirty="0"/>
              <a:t>¿Pero cómo evaluamos?</a:t>
            </a:r>
          </a:p>
          <a:p>
            <a:r>
              <a:rPr lang="es-ES_tradnl" sz="2400" b="1" dirty="0">
                <a:solidFill>
                  <a:schemeClr val="accent3"/>
                </a:solidFill>
              </a:rPr>
              <a:t>El coeficiente de Pearson (R</a:t>
            </a:r>
            <a:r>
              <a:rPr lang="es-ES_tradnl" sz="2400" b="1" baseline="30000" dirty="0">
                <a:solidFill>
                  <a:schemeClr val="accent3"/>
                </a:solidFill>
              </a:rPr>
              <a:t>2</a:t>
            </a:r>
            <a:r>
              <a:rPr lang="es-ES_tradnl" sz="2400" b="1" dirty="0">
                <a:solidFill>
                  <a:schemeClr val="accent3"/>
                </a:solidFill>
              </a:rPr>
              <a:t>). </a:t>
            </a:r>
            <a:r>
              <a:rPr lang="es-ES_tradnl" sz="2400" dirty="0"/>
              <a:t>Aunque no es el mejor caso.</a:t>
            </a:r>
          </a:p>
          <a:p>
            <a:pPr marL="0" indent="0">
              <a:buNone/>
            </a:pPr>
            <a:r>
              <a:rPr lang="es-ES_tradnl" sz="2400" dirty="0"/>
              <a:t>Podemos usar métricas más generales, métricas que midan error de variables numéricas que se pueda aplicar también a otros tipos de casos, como por ejemplo </a:t>
            </a:r>
            <a:r>
              <a:rPr lang="es-ES_tradnl" sz="2400" dirty="0" err="1"/>
              <a:t>forecasting</a:t>
            </a:r>
            <a:r>
              <a:rPr lang="es-ES_tradnl" sz="2400" dirty="0"/>
              <a:t> en series de tiempo.</a:t>
            </a:r>
          </a:p>
          <a:p>
            <a:pPr marL="0" indent="0">
              <a:buNone/>
            </a:pPr>
            <a:endParaRPr lang="es-ES_tradnl" sz="2400" dirty="0"/>
          </a:p>
          <a:p>
            <a:pPr marL="0" indent="0">
              <a:buNone/>
            </a:pPr>
            <a:endParaRPr lang="es-ES_tradnl" sz="2400" dirty="0"/>
          </a:p>
        </p:txBody>
      </p:sp>
    </p:spTree>
    <p:extLst>
      <p:ext uri="{BB962C8B-B14F-4D97-AF65-F5344CB8AC3E}">
        <p14:creationId xmlns:p14="http://schemas.microsoft.com/office/powerpoint/2010/main" val="12857446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Métricas de evaluación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35</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F0084E7F-FD36-9BC9-12A6-6579659345AF}"/>
                  </a:ext>
                </a:extLst>
              </p:cNvPr>
              <p:cNvSpPr>
                <a:spLocks noGrp="1"/>
              </p:cNvSpPr>
              <p:nvPr>
                <p:ph idx="1"/>
              </p:nvPr>
            </p:nvSpPr>
            <p:spPr>
              <a:xfrm>
                <a:off x="700636" y="2162286"/>
                <a:ext cx="10691264" cy="3861995"/>
              </a:xfrm>
            </p:spPr>
            <p:txBody>
              <a:bodyPr>
                <a:normAutofit/>
              </a:bodyPr>
              <a:lstStyle/>
              <a:p>
                <a:pPr marL="0" indent="0">
                  <a:buNone/>
                </a:pPr>
                <a:r>
                  <a:rPr lang="es-ES_tradnl" sz="2400" dirty="0"/>
                  <a:t>El </a:t>
                </a:r>
                <a:r>
                  <a:rPr lang="es-ES_tradnl" sz="2400" b="1" dirty="0">
                    <a:solidFill>
                      <a:schemeClr val="accent3"/>
                    </a:solidFill>
                  </a:rPr>
                  <a:t>error absoluto medio (MAE) </a:t>
                </a:r>
                <a:r>
                  <a:rPr lang="es-ES_tradnl" sz="2400" dirty="0"/>
                  <a:t>es el cálculo del valor absoluto del residuo para cada punto de datos, para que los residuos negativos y positivos no se cancelen. Luego tomamos el promedio de todos estos residuos.</a:t>
                </a: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𝑀𝐴𝐸</m:t>
                      </m:r>
                      <m:r>
                        <a:rPr lang="en-US" sz="2400" b="0" i="1" smtClean="0">
                          <a:latin typeface="Cambria Math" panose="02040503050406030204" pitchFamily="18" charset="0"/>
                        </a:rPr>
                        <m:t>= </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1</m:t>
                          </m:r>
                        </m:num>
                        <m:den>
                          <m:r>
                            <a:rPr lang="en-US" sz="2400" b="0" i="1" smtClean="0">
                              <a:latin typeface="Cambria Math" panose="02040503050406030204" pitchFamily="18" charset="0"/>
                            </a:rPr>
                            <m:t>𝑁</m:t>
                          </m:r>
                        </m:den>
                      </m:f>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n-US" sz="2400" b="0" i="1" smtClean="0">
                              <a:latin typeface="Cambria Math" panose="02040503050406030204" pitchFamily="18" charset="0"/>
                            </a:rPr>
                            <m:t>|</m:t>
                          </m:r>
                        </m:e>
                      </m:nary>
                    </m:oMath>
                  </m:oMathPara>
                </a14:m>
                <a:endParaRPr lang="es-ES_tradnl" sz="2400" dirty="0"/>
              </a:p>
              <a:p>
                <a:pPr marL="0" indent="0">
                  <a:buNone/>
                </a:pPr>
                <a:r>
                  <a:rPr lang="es-ES_tradnl" sz="2400" dirty="0"/>
                  <a:t>Debido a que utilizamos el valor absoluto del residuo, MAE no indica si el modelo sobreestima o subestima.</a:t>
                </a:r>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F0084E7F-FD36-9BC9-12A6-6579659345AF}"/>
                  </a:ext>
                </a:extLst>
              </p:cNvPr>
              <p:cNvSpPr>
                <a:spLocks noGrp="1" noRot="1" noChangeAspect="1" noMove="1" noResize="1" noEditPoints="1" noAdjustHandles="1" noChangeArrowheads="1" noChangeShapeType="1" noTextEdit="1"/>
              </p:cNvSpPr>
              <p:nvPr>
                <p:ph idx="1"/>
              </p:nvPr>
            </p:nvSpPr>
            <p:spPr>
              <a:xfrm>
                <a:off x="700636" y="2162286"/>
                <a:ext cx="10691264" cy="3861995"/>
              </a:xfrm>
              <a:blipFill>
                <a:blip r:embed="rId3"/>
                <a:stretch>
                  <a:fillRect l="-949" t="-984" b="-9836"/>
                </a:stretch>
              </a:blipFill>
            </p:spPr>
            <p:txBody>
              <a:bodyPr/>
              <a:lstStyle/>
              <a:p>
                <a:r>
                  <a:rPr lang="es-ES_tradnl">
                    <a:noFill/>
                  </a:rPr>
                  <a:t> </a:t>
                </a:r>
              </a:p>
            </p:txBody>
          </p:sp>
        </mc:Fallback>
      </mc:AlternateContent>
      <p:sp>
        <p:nvSpPr>
          <p:cNvPr id="3" name="TextBox 2">
            <a:extLst>
              <a:ext uri="{FF2B5EF4-FFF2-40B4-BE49-F238E27FC236}">
                <a16:creationId xmlns:a16="http://schemas.microsoft.com/office/drawing/2014/main" id="{02CCFDB5-64C9-BA81-E066-2ACB2657EAB8}"/>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Error absoluto medio (MAE)</a:t>
            </a:r>
          </a:p>
        </p:txBody>
      </p:sp>
    </p:spTree>
    <p:extLst>
      <p:ext uri="{BB962C8B-B14F-4D97-AF65-F5344CB8AC3E}">
        <p14:creationId xmlns:p14="http://schemas.microsoft.com/office/powerpoint/2010/main" val="226953432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Métricas de evaluación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36</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F0084E7F-FD36-9BC9-12A6-6579659345AF}"/>
                  </a:ext>
                </a:extLst>
              </p:cNvPr>
              <p:cNvSpPr>
                <a:spLocks noGrp="1"/>
              </p:cNvSpPr>
              <p:nvPr>
                <p:ph idx="1"/>
              </p:nvPr>
            </p:nvSpPr>
            <p:spPr>
              <a:xfrm>
                <a:off x="700636" y="2162286"/>
                <a:ext cx="10691264" cy="3861995"/>
              </a:xfrm>
            </p:spPr>
            <p:txBody>
              <a:bodyPr>
                <a:normAutofit/>
              </a:bodyPr>
              <a:lstStyle/>
              <a:p>
                <a:pPr marL="0" indent="0">
                  <a:buNone/>
                </a:pPr>
                <a:r>
                  <a:rPr lang="es-ES_tradnl" sz="2400" dirty="0"/>
                  <a:t>El </a:t>
                </a:r>
                <a:r>
                  <a:rPr lang="es-ES_tradnl" sz="2400" b="1" dirty="0">
                    <a:solidFill>
                      <a:schemeClr val="accent6"/>
                    </a:solidFill>
                  </a:rPr>
                  <a:t>error cuadrático medio (MSE) </a:t>
                </a:r>
                <a:r>
                  <a:rPr lang="es-ES_tradnl" sz="2400" dirty="0"/>
                  <a:t>es similar al </a:t>
                </a:r>
                <a:r>
                  <a:rPr lang="es-ES_tradnl" sz="2400" b="1" dirty="0">
                    <a:solidFill>
                      <a:schemeClr val="accent4"/>
                    </a:solidFill>
                  </a:rPr>
                  <a:t>MAE</a:t>
                </a:r>
                <a:r>
                  <a:rPr lang="es-ES_tradnl" sz="2400" dirty="0"/>
                  <a:t>, pero ahora calculamos el cuadrado de los residuos. Esto es similar a lo que se usamos para encontrar los coeficientes.</a:t>
                </a: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𝑀𝑆𝐸</m:t>
                      </m:r>
                      <m:r>
                        <a:rPr lang="en-US" sz="2400" b="0" i="1" smtClean="0">
                          <a:latin typeface="Cambria Math" panose="02040503050406030204" pitchFamily="18" charset="0"/>
                        </a:rPr>
                        <m:t>= </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1</m:t>
                          </m:r>
                        </m:num>
                        <m:den>
                          <m:r>
                            <a:rPr lang="en-US" sz="2400" b="0" i="1" smtClean="0">
                              <a:latin typeface="Cambria Math" panose="02040503050406030204" pitchFamily="18" charset="0"/>
                            </a:rPr>
                            <m:t>𝑁</m:t>
                          </m:r>
                        </m:den>
                      </m:f>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sSup>
                            <m:sSupPr>
                              <m:ctrlPr>
                                <a:rPr lang="en-US" sz="2400" b="0" i="1" smtClean="0">
                                  <a:latin typeface="Cambria Math" panose="02040503050406030204" pitchFamily="18" charset="0"/>
                                </a:rPr>
                              </m:ctrlPr>
                            </m:sSupPr>
                            <m:e>
                              <m:d>
                                <m:dPr>
                                  <m:ctrlPr>
                                    <a:rPr lang="en-US" sz="2400" b="0" i="1" smtClean="0">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e>
                              </m:d>
                            </m:e>
                            <m:sup>
                              <m:r>
                                <a:rPr lang="en-US" sz="2400" b="0" i="1" smtClean="0">
                                  <a:latin typeface="Cambria Math" panose="02040503050406030204" pitchFamily="18" charset="0"/>
                                </a:rPr>
                                <m:t>2</m:t>
                              </m:r>
                            </m:sup>
                          </m:sSup>
                        </m:e>
                      </m:nary>
                    </m:oMath>
                  </m:oMathPara>
                </a14:m>
                <a:endParaRPr lang="es-ES_tradnl" sz="2400" dirty="0"/>
              </a:p>
              <a:p>
                <a:pPr marL="0" indent="0">
                  <a:buNone/>
                </a:pPr>
                <a:r>
                  <a:rPr lang="es-ES_tradnl" sz="2400" b="1" dirty="0">
                    <a:solidFill>
                      <a:schemeClr val="accent6"/>
                    </a:solidFill>
                  </a:rPr>
                  <a:t>MSE</a:t>
                </a:r>
                <a:r>
                  <a:rPr lang="es-ES_tradnl" sz="2400" dirty="0"/>
                  <a:t> siempre es mayor a </a:t>
                </a:r>
                <a:r>
                  <a:rPr lang="es-ES_tradnl" sz="2400" b="1" dirty="0">
                    <a:solidFill>
                      <a:schemeClr val="accent4"/>
                    </a:solidFill>
                  </a:rPr>
                  <a:t>MAE</a:t>
                </a:r>
                <a:r>
                  <a:rPr lang="es-ES_tradnl" sz="2400" dirty="0"/>
                  <a:t>. Un detalle importante son aquellos residuos grandes (</a:t>
                </a:r>
                <a:r>
                  <a:rPr lang="es-ES_tradnl" sz="2400" b="1" dirty="0" err="1">
                    <a:solidFill>
                      <a:schemeClr val="accent2"/>
                    </a:solidFill>
                  </a:rPr>
                  <a:t>outliers</a:t>
                </a:r>
                <a:r>
                  <a:rPr lang="es-ES_tradnl" sz="2400" dirty="0"/>
                  <a:t>), en esta métrica aporta más que en </a:t>
                </a:r>
                <a:r>
                  <a:rPr lang="es-ES_tradnl" sz="2400" b="1" dirty="0">
                    <a:solidFill>
                      <a:schemeClr val="accent4"/>
                    </a:solidFill>
                  </a:rPr>
                  <a:t>MAE</a:t>
                </a:r>
                <a:r>
                  <a:rPr lang="es-ES_tradnl" sz="2400" dirty="0"/>
                  <a:t>. En </a:t>
                </a:r>
                <a:r>
                  <a:rPr lang="es-ES_tradnl" sz="2400" b="1" dirty="0">
                    <a:solidFill>
                      <a:schemeClr val="accent4"/>
                    </a:solidFill>
                  </a:rPr>
                  <a:t>MAE</a:t>
                </a:r>
                <a:r>
                  <a:rPr lang="es-ES_tradnl" sz="2400" dirty="0"/>
                  <a:t> el aporte es proporcional al valor del residuo, pero aquí es cuadráticamente más grande.</a:t>
                </a:r>
              </a:p>
            </p:txBody>
          </p:sp>
        </mc:Choice>
        <mc:Fallback xmlns="">
          <p:sp>
            <p:nvSpPr>
              <p:cNvPr id="4" name="Content Placeholder 3">
                <a:extLst>
                  <a:ext uri="{FF2B5EF4-FFF2-40B4-BE49-F238E27FC236}">
                    <a16:creationId xmlns:a16="http://schemas.microsoft.com/office/drawing/2014/main" id="{F0084E7F-FD36-9BC9-12A6-6579659345AF}"/>
                  </a:ext>
                </a:extLst>
              </p:cNvPr>
              <p:cNvSpPr>
                <a:spLocks noGrp="1" noRot="1" noChangeAspect="1" noMove="1" noResize="1" noEditPoints="1" noAdjustHandles="1" noChangeArrowheads="1" noChangeShapeType="1" noTextEdit="1"/>
              </p:cNvSpPr>
              <p:nvPr>
                <p:ph idx="1"/>
              </p:nvPr>
            </p:nvSpPr>
            <p:spPr>
              <a:xfrm>
                <a:off x="700636" y="2162286"/>
                <a:ext cx="10691264" cy="3861995"/>
              </a:xfrm>
              <a:blipFill>
                <a:blip r:embed="rId3"/>
                <a:stretch>
                  <a:fillRect l="-949" t="-984" b="-9836"/>
                </a:stretch>
              </a:blipFill>
            </p:spPr>
            <p:txBody>
              <a:bodyPr/>
              <a:lstStyle/>
              <a:p>
                <a:r>
                  <a:rPr lang="es-ES_tradnl">
                    <a:noFill/>
                  </a:rPr>
                  <a:t> </a:t>
                </a:r>
              </a:p>
            </p:txBody>
          </p:sp>
        </mc:Fallback>
      </mc:AlternateContent>
      <p:sp>
        <p:nvSpPr>
          <p:cNvPr id="3" name="TextBox 2">
            <a:extLst>
              <a:ext uri="{FF2B5EF4-FFF2-40B4-BE49-F238E27FC236}">
                <a16:creationId xmlns:a16="http://schemas.microsoft.com/office/drawing/2014/main" id="{02CCFDB5-64C9-BA81-E066-2ACB2657EAB8}"/>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Error cuadrático medio (MSE)</a:t>
            </a:r>
          </a:p>
        </p:txBody>
      </p:sp>
    </p:spTree>
    <p:extLst>
      <p:ext uri="{BB962C8B-B14F-4D97-AF65-F5344CB8AC3E}">
        <p14:creationId xmlns:p14="http://schemas.microsoft.com/office/powerpoint/2010/main" val="11966638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Métricas de evaluación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37</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F0084E7F-FD36-9BC9-12A6-6579659345AF}"/>
                  </a:ext>
                </a:extLst>
              </p:cNvPr>
              <p:cNvSpPr>
                <a:spLocks noGrp="1"/>
              </p:cNvSpPr>
              <p:nvPr>
                <p:ph idx="1"/>
              </p:nvPr>
            </p:nvSpPr>
            <p:spPr>
              <a:xfrm>
                <a:off x="700636" y="2162286"/>
                <a:ext cx="10691264" cy="3861995"/>
              </a:xfrm>
            </p:spPr>
            <p:txBody>
              <a:bodyPr>
                <a:normAutofit/>
              </a:bodyPr>
              <a:lstStyle/>
              <a:p>
                <a:pPr marL="0" indent="0">
                  <a:buNone/>
                </a:pPr>
                <a:r>
                  <a:rPr lang="es-ES_tradnl" sz="2400" dirty="0"/>
                  <a:t>Si al </a:t>
                </a:r>
                <a:r>
                  <a:rPr lang="es-ES_tradnl" sz="2400" b="1" dirty="0">
                    <a:solidFill>
                      <a:schemeClr val="accent6"/>
                    </a:solidFill>
                  </a:rPr>
                  <a:t>MSE</a:t>
                </a:r>
                <a:r>
                  <a:rPr lang="es-ES_tradnl" sz="2400" dirty="0"/>
                  <a:t> le calculamos la raíz, tendremos una métrica llamada </a:t>
                </a:r>
                <a:r>
                  <a:rPr lang="es-ES_tradnl" sz="2400" b="1" dirty="0">
                    <a:solidFill>
                      <a:schemeClr val="accent5"/>
                    </a:solidFill>
                  </a:rPr>
                  <a:t>RMSE</a:t>
                </a:r>
                <a:r>
                  <a:rPr lang="es-ES_tradnl" sz="2400" dirty="0"/>
                  <a:t> que tiene la misma unidad de la salida original, donde el </a:t>
                </a:r>
                <a:r>
                  <a:rPr lang="es-ES_tradnl" sz="2400" b="1" dirty="0">
                    <a:solidFill>
                      <a:schemeClr val="accent6"/>
                    </a:solidFill>
                  </a:rPr>
                  <a:t>MSE</a:t>
                </a:r>
                <a:r>
                  <a:rPr lang="es-ES_tradnl" sz="2400" dirty="0"/>
                  <a:t> no. El </a:t>
                </a:r>
                <a:r>
                  <a:rPr lang="es-ES_tradnl" sz="2400" b="1" dirty="0">
                    <a:solidFill>
                      <a:schemeClr val="accent5"/>
                    </a:solidFill>
                  </a:rPr>
                  <a:t>RMSE</a:t>
                </a:r>
                <a:r>
                  <a:rPr lang="es-ES_tradnl" sz="2400" dirty="0"/>
                  <a:t> es análogo al desvío estándar. </a:t>
                </a:r>
                <a:endParaRPr lang="en-US" sz="2400" b="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𝑅𝑀𝑆𝐸</m:t>
                      </m:r>
                      <m:r>
                        <a:rPr lang="en-US" sz="2400" b="0" i="1" smtClean="0">
                          <a:latin typeface="Cambria Math" panose="02040503050406030204" pitchFamily="18" charset="0"/>
                        </a:rPr>
                        <m:t>=</m:t>
                      </m:r>
                      <m:rad>
                        <m:radPr>
                          <m:degHide m:val="on"/>
                          <m:ctrlPr>
                            <a:rPr lang="en-US" sz="2400" b="0" i="1" smtClean="0">
                              <a:latin typeface="Cambria Math" panose="02040503050406030204" pitchFamily="18" charset="0"/>
                            </a:rPr>
                          </m:ctrlPr>
                        </m:radPr>
                        <m:deg/>
                        <m:e>
                          <m:f>
                            <m:fPr>
                              <m:ctrlPr>
                                <a:rPr lang="en-US" sz="2400" i="1">
                                  <a:latin typeface="Cambria Math" panose="02040503050406030204" pitchFamily="18" charset="0"/>
                                </a:rPr>
                              </m:ctrlPr>
                            </m:fPr>
                            <m:num>
                              <m:r>
                                <a:rPr lang="en-US" sz="2400" i="1">
                                  <a:latin typeface="Cambria Math" panose="02040503050406030204" pitchFamily="18" charset="0"/>
                                </a:rPr>
                                <m:t>1</m:t>
                              </m:r>
                            </m:num>
                            <m:den>
                              <m:r>
                                <a:rPr lang="en-US" sz="2400" i="1">
                                  <a:latin typeface="Cambria Math" panose="02040503050406030204" pitchFamily="18" charset="0"/>
                                </a:rPr>
                                <m:t>𝑁</m:t>
                              </m:r>
                            </m:den>
                          </m:f>
                          <m:nary>
                            <m:naryPr>
                              <m:chr m:val="∑"/>
                              <m:ctrlPr>
                                <a:rPr lang="en-US"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=0</m:t>
                              </m:r>
                            </m:sub>
                            <m:sup>
                              <m:r>
                                <a:rPr lang="en-US" sz="2400" i="1">
                                  <a:latin typeface="Cambria Math" panose="02040503050406030204" pitchFamily="18" charset="0"/>
                                </a:rPr>
                                <m:t>𝑁</m:t>
                              </m:r>
                              <m:r>
                                <a:rPr lang="en-US" sz="2400" i="1">
                                  <a:latin typeface="Cambria Math" panose="02040503050406030204" pitchFamily="18" charset="0"/>
                                </a:rPr>
                                <m:t>−1</m:t>
                              </m:r>
                            </m:sup>
                            <m:e>
                              <m:sSup>
                                <m:sSupPr>
                                  <m:ctrlPr>
                                    <a:rPr lang="en-US" sz="2400" i="1">
                                      <a:latin typeface="Cambria Math" panose="02040503050406030204" pitchFamily="18" charset="0"/>
                                    </a:rPr>
                                  </m:ctrlPr>
                                </m:sSupPr>
                                <m:e>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e>
                                  </m:d>
                                </m:e>
                                <m:sup>
                                  <m:r>
                                    <a:rPr lang="en-US" sz="2400" i="1">
                                      <a:latin typeface="Cambria Math" panose="02040503050406030204" pitchFamily="18" charset="0"/>
                                    </a:rPr>
                                    <m:t>2</m:t>
                                  </m:r>
                                </m:sup>
                              </m:sSup>
                            </m:e>
                          </m:nary>
                        </m:e>
                      </m:rad>
                    </m:oMath>
                  </m:oMathPara>
                </a14:m>
                <a:endParaRPr lang="es-ES_tradnl" sz="2400" dirty="0"/>
              </a:p>
            </p:txBody>
          </p:sp>
        </mc:Choice>
        <mc:Fallback xmlns="">
          <p:sp>
            <p:nvSpPr>
              <p:cNvPr id="4" name="Content Placeholder 3">
                <a:extLst>
                  <a:ext uri="{FF2B5EF4-FFF2-40B4-BE49-F238E27FC236}">
                    <a16:creationId xmlns:a16="http://schemas.microsoft.com/office/drawing/2014/main" id="{F0084E7F-FD36-9BC9-12A6-6579659345AF}"/>
                  </a:ext>
                </a:extLst>
              </p:cNvPr>
              <p:cNvSpPr>
                <a:spLocks noGrp="1" noRot="1" noChangeAspect="1" noMove="1" noResize="1" noEditPoints="1" noAdjustHandles="1" noChangeArrowheads="1" noChangeShapeType="1" noTextEdit="1"/>
              </p:cNvSpPr>
              <p:nvPr>
                <p:ph idx="1"/>
              </p:nvPr>
            </p:nvSpPr>
            <p:spPr>
              <a:xfrm>
                <a:off x="700636" y="2162286"/>
                <a:ext cx="10691264" cy="3861995"/>
              </a:xfrm>
              <a:blipFill>
                <a:blip r:embed="rId3"/>
                <a:stretch>
                  <a:fillRect l="-949" t="-984" r="-1186" b="-16721"/>
                </a:stretch>
              </a:blipFill>
            </p:spPr>
            <p:txBody>
              <a:bodyPr/>
              <a:lstStyle/>
              <a:p>
                <a:r>
                  <a:rPr lang="es-ES_tradnl">
                    <a:noFill/>
                  </a:rPr>
                  <a:t> </a:t>
                </a:r>
              </a:p>
            </p:txBody>
          </p:sp>
        </mc:Fallback>
      </mc:AlternateContent>
      <p:sp>
        <p:nvSpPr>
          <p:cNvPr id="3" name="TextBox 2">
            <a:extLst>
              <a:ext uri="{FF2B5EF4-FFF2-40B4-BE49-F238E27FC236}">
                <a16:creationId xmlns:a16="http://schemas.microsoft.com/office/drawing/2014/main" id="{02CCFDB5-64C9-BA81-E066-2ACB2657EAB8}"/>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Raíz cuadrada del error cuadrático medio (RMSE)</a:t>
            </a:r>
          </a:p>
        </p:txBody>
      </p:sp>
    </p:spTree>
    <p:extLst>
      <p:ext uri="{BB962C8B-B14F-4D97-AF65-F5344CB8AC3E}">
        <p14:creationId xmlns:p14="http://schemas.microsoft.com/office/powerpoint/2010/main" val="10562805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Métricas de evaluación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38</a:t>
            </a:fld>
            <a:endParaRPr lang="en-US"/>
          </a:p>
        </p:txBody>
      </p:sp>
      <p:sp>
        <p:nvSpPr>
          <p:cNvPr id="4" name="Content Placeholder 3">
            <a:extLst>
              <a:ext uri="{FF2B5EF4-FFF2-40B4-BE49-F238E27FC236}">
                <a16:creationId xmlns:a16="http://schemas.microsoft.com/office/drawing/2014/main" id="{F0084E7F-FD36-9BC9-12A6-6579659345AF}"/>
              </a:ext>
            </a:extLst>
          </p:cNvPr>
          <p:cNvSpPr>
            <a:spLocks noGrp="1"/>
          </p:cNvSpPr>
          <p:nvPr>
            <p:ph idx="1"/>
          </p:nvPr>
        </p:nvSpPr>
        <p:spPr>
          <a:xfrm>
            <a:off x="700636" y="2162286"/>
            <a:ext cx="10691264" cy="3861995"/>
          </a:xfrm>
        </p:spPr>
        <p:txBody>
          <a:bodyPr>
            <a:normAutofit/>
          </a:bodyPr>
          <a:lstStyle/>
          <a:p>
            <a:pPr marL="0" indent="0">
              <a:buNone/>
            </a:pPr>
            <a:r>
              <a:rPr lang="es-ES_tradnl" sz="2400" dirty="0"/>
              <a:t>Valores atípicos es una constante de discusión. </a:t>
            </a:r>
            <a:r>
              <a:rPr lang="es-ES_tradnl" sz="2400" i="1" dirty="0"/>
              <a:t>¿Se incluyen o no?</a:t>
            </a:r>
          </a:p>
          <a:p>
            <a:pPr marL="0" indent="0">
              <a:buNone/>
            </a:pPr>
            <a:r>
              <a:rPr lang="es-ES_tradnl" sz="2400" dirty="0"/>
              <a:t>La respuesta dependerá del problema en particular, de los datos disponibles y las consecuencias que hay si se consideran o no.</a:t>
            </a:r>
          </a:p>
          <a:p>
            <a:pPr marL="0" indent="0">
              <a:buNone/>
            </a:pPr>
            <a:r>
              <a:rPr lang="es-ES_tradnl" sz="2400" dirty="0"/>
              <a:t>Si quiero tenerlo en cuenta a la hora de comparar modelos, me va a convenir usar MSE, en cambio sí quiero reducir su importancia, puedo usar MAE.</a:t>
            </a:r>
          </a:p>
          <a:p>
            <a:pPr marL="0" indent="0">
              <a:buNone/>
            </a:pPr>
            <a:r>
              <a:rPr lang="es-ES_tradnl" sz="2400" dirty="0"/>
              <a:t>Ambas son métricas de error viables, pero describen diferentes matices sobre los errores de predicción.</a:t>
            </a:r>
          </a:p>
        </p:txBody>
      </p:sp>
      <p:sp>
        <p:nvSpPr>
          <p:cNvPr id="3" name="TextBox 2">
            <a:extLst>
              <a:ext uri="{FF2B5EF4-FFF2-40B4-BE49-F238E27FC236}">
                <a16:creationId xmlns:a16="http://schemas.microsoft.com/office/drawing/2014/main" id="{02CCFDB5-64C9-BA81-E066-2ACB2657EAB8}"/>
              </a:ext>
            </a:extLst>
          </p:cNvPr>
          <p:cNvSpPr txBox="1"/>
          <p:nvPr/>
        </p:nvSpPr>
        <p:spPr>
          <a:xfrm>
            <a:off x="700634" y="1681324"/>
            <a:ext cx="7689561" cy="461665"/>
          </a:xfrm>
          <a:prstGeom prst="rect">
            <a:avLst/>
          </a:prstGeom>
          <a:noFill/>
        </p:spPr>
        <p:txBody>
          <a:bodyPr wrap="square" rtlCol="0">
            <a:spAutoFit/>
          </a:bodyPr>
          <a:lstStyle/>
          <a:p>
            <a:r>
              <a:rPr lang="es-ES_tradnl" sz="2400" dirty="0" err="1">
                <a:latin typeface="+mj-lt"/>
              </a:rPr>
              <a:t>Outliers</a:t>
            </a:r>
            <a:endParaRPr lang="es-ES_tradnl" sz="2400" dirty="0">
              <a:latin typeface="+mj-lt"/>
            </a:endParaRPr>
          </a:p>
        </p:txBody>
      </p:sp>
    </p:spTree>
    <p:extLst>
      <p:ext uri="{BB962C8B-B14F-4D97-AF65-F5344CB8AC3E}">
        <p14:creationId xmlns:p14="http://schemas.microsoft.com/office/powerpoint/2010/main" val="28964212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Métricas de evaluación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39</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F0084E7F-FD36-9BC9-12A6-6579659345AF}"/>
                  </a:ext>
                </a:extLst>
              </p:cNvPr>
              <p:cNvSpPr>
                <a:spLocks noGrp="1"/>
              </p:cNvSpPr>
              <p:nvPr>
                <p:ph idx="1"/>
              </p:nvPr>
            </p:nvSpPr>
            <p:spPr>
              <a:xfrm>
                <a:off x="700636" y="2162286"/>
                <a:ext cx="10691264" cy="3861995"/>
              </a:xfrm>
            </p:spPr>
            <p:txBody>
              <a:bodyPr>
                <a:normAutofit fontScale="92500"/>
              </a:bodyPr>
              <a:lstStyle/>
              <a:p>
                <a:pPr marL="0" indent="0">
                  <a:buNone/>
                </a:pPr>
                <a:r>
                  <a:rPr lang="es-ES_tradnl" sz="2400" dirty="0"/>
                  <a:t>El </a:t>
                </a:r>
                <a:r>
                  <a:rPr lang="es-ES_tradnl" sz="2400" b="1" dirty="0">
                    <a:solidFill>
                      <a:schemeClr val="accent1"/>
                    </a:solidFill>
                  </a:rPr>
                  <a:t>error absoluto porcentual medio (MAPE) </a:t>
                </a:r>
                <a:r>
                  <a:rPr lang="es-ES_tradnl" sz="2400" dirty="0"/>
                  <a:t>es el cálculo del error </a:t>
                </a:r>
                <a:r>
                  <a:rPr lang="es-ES_tradnl" sz="2400" b="1" dirty="0">
                    <a:solidFill>
                      <a:schemeClr val="accent4"/>
                    </a:solidFill>
                  </a:rPr>
                  <a:t>MAE,</a:t>
                </a:r>
                <a:r>
                  <a:rPr lang="es-ES_tradnl" sz="2400" dirty="0"/>
                  <a:t> pero escalado al verdadero valor, por lo que el resultado es porcentual</a:t>
                </a: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𝑀𝐴𝑃𝐸</m:t>
                      </m:r>
                      <m:r>
                        <a:rPr lang="en-US" sz="2400" b="0" i="1" smtClean="0">
                          <a:latin typeface="Cambria Math" panose="02040503050406030204" pitchFamily="18" charset="0"/>
                        </a:rPr>
                        <m:t>= </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100%</m:t>
                          </m:r>
                        </m:num>
                        <m:den>
                          <m:r>
                            <a:rPr lang="en-US" sz="2400" b="0" i="1" smtClean="0">
                              <a:latin typeface="Cambria Math" panose="02040503050406030204" pitchFamily="18" charset="0"/>
                            </a:rPr>
                            <m:t>𝑁</m:t>
                          </m:r>
                        </m:den>
                      </m:f>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d>
                            <m:dPr>
                              <m:begChr m:val="|"/>
                              <m:endChr m:val="|"/>
                              <m:ctrlPr>
                                <a:rPr lang="en-US" sz="2400" b="0" i="1" smtClean="0">
                                  <a:latin typeface="Cambria Math" panose="02040503050406030204" pitchFamily="18" charset="0"/>
                                </a:rPr>
                              </m:ctrlPr>
                            </m:dPr>
                            <m:e>
                              <m:f>
                                <m:fPr>
                                  <m:ctrlPr>
                                    <a:rPr lang="en-US" sz="2400" b="0" i="1" smtClean="0">
                                      <a:latin typeface="Cambria Math" panose="02040503050406030204" pitchFamily="18" charset="0"/>
                                    </a:rPr>
                                  </m:ctrlPr>
                                </m:fPr>
                                <m:num>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num>
                                <m:den>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den>
                              </m:f>
                            </m:e>
                          </m:d>
                        </m:e>
                      </m:nary>
                    </m:oMath>
                  </m:oMathPara>
                </a14:m>
                <a:endParaRPr lang="es-ES_tradnl" sz="2400" dirty="0"/>
              </a:p>
              <a:p>
                <a:pPr marL="0" indent="0">
                  <a:buNone/>
                </a:pPr>
                <a:r>
                  <a:rPr lang="es-ES_tradnl" sz="2400" dirty="0"/>
                  <a:t>No es una métrica buena porque es susceptible a errores numéricos. No puede calcularse cuando y</a:t>
                </a:r>
                <a:r>
                  <a:rPr lang="es-ES_tradnl" sz="2400" baseline="-25000" dirty="0"/>
                  <a:t>[i]</a:t>
                </a:r>
                <a:r>
                  <a:rPr lang="es-ES_tradnl" sz="2400" dirty="0"/>
                  <a:t> vale cero. Y además tiene sesgo para cuando la predicción subestima:</a:t>
                </a:r>
              </a:p>
              <a:p>
                <a:pPr marL="0" indent="0">
                  <a:buNone/>
                </a:pPr>
                <a:endParaRPr lang="es-ES_tradnl" sz="2400" dirty="0"/>
              </a:p>
              <a:p>
                <a:pPr marL="0" indent="0">
                  <a:buNone/>
                </a:pPr>
                <a:r>
                  <a:rPr lang="es-ES_tradnl" sz="2400" dirty="0">
                    <a:solidFill>
                      <a:schemeClr val="bg1"/>
                    </a:solidFill>
                  </a:rPr>
                  <a:t>s</a:t>
                </a:r>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F0084E7F-FD36-9BC9-12A6-6579659345AF}"/>
                  </a:ext>
                </a:extLst>
              </p:cNvPr>
              <p:cNvSpPr>
                <a:spLocks noGrp="1" noRot="1" noChangeAspect="1" noMove="1" noResize="1" noEditPoints="1" noAdjustHandles="1" noChangeArrowheads="1" noChangeShapeType="1" noTextEdit="1"/>
              </p:cNvSpPr>
              <p:nvPr>
                <p:ph idx="1"/>
              </p:nvPr>
            </p:nvSpPr>
            <p:spPr>
              <a:xfrm>
                <a:off x="700636" y="2162286"/>
                <a:ext cx="10691264" cy="3861995"/>
              </a:xfrm>
              <a:blipFill>
                <a:blip r:embed="rId3"/>
                <a:stretch>
                  <a:fillRect l="-830" t="-5574" r="-1068"/>
                </a:stretch>
              </a:blipFill>
            </p:spPr>
            <p:txBody>
              <a:bodyPr/>
              <a:lstStyle/>
              <a:p>
                <a:r>
                  <a:rPr lang="es-ES_tradnl">
                    <a:noFill/>
                  </a:rPr>
                  <a:t> </a:t>
                </a:r>
              </a:p>
            </p:txBody>
          </p:sp>
        </mc:Fallback>
      </mc:AlternateContent>
      <p:sp>
        <p:nvSpPr>
          <p:cNvPr id="3" name="TextBox 2">
            <a:extLst>
              <a:ext uri="{FF2B5EF4-FFF2-40B4-BE49-F238E27FC236}">
                <a16:creationId xmlns:a16="http://schemas.microsoft.com/office/drawing/2014/main" id="{02CCFDB5-64C9-BA81-E066-2ACB2657EAB8}"/>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Error absoluto porcentual medio (MAPE)</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A2CA7349-C114-4FD1-BF08-6C2D28835B66}"/>
                  </a:ext>
                </a:extLst>
              </p:cNvPr>
              <p:cNvSpPr txBox="1"/>
              <p:nvPr/>
            </p:nvSpPr>
            <p:spPr>
              <a:xfrm>
                <a:off x="2840018" y="5176676"/>
                <a:ext cx="2635624" cy="64633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𝑛</m:t>
                      </m:r>
                      <m:r>
                        <a:rPr lang="en-US" b="0" i="1" smtClean="0">
                          <a:latin typeface="Cambria Math" panose="02040503050406030204" pitchFamily="18" charset="0"/>
                        </a:rPr>
                        <m:t>=1   </m:t>
                      </m:r>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𝑦</m:t>
                          </m:r>
                        </m:e>
                      </m:acc>
                      <m:r>
                        <a:rPr lang="en-US" b="0" i="1" smtClean="0">
                          <a:latin typeface="Cambria Math" panose="02040503050406030204" pitchFamily="18" charset="0"/>
                        </a:rPr>
                        <m:t>=10   </m:t>
                      </m:r>
                      <m:r>
                        <a:rPr lang="en-US" b="0" i="1" smtClean="0">
                          <a:latin typeface="Cambria Math" panose="02040503050406030204" pitchFamily="18" charset="0"/>
                        </a:rPr>
                        <m:t>𝑦</m:t>
                      </m:r>
                      <m:r>
                        <a:rPr lang="en-US" b="0" i="1" smtClean="0">
                          <a:latin typeface="Cambria Math" panose="02040503050406030204" pitchFamily="18" charset="0"/>
                        </a:rPr>
                        <m:t>=20</m:t>
                      </m:r>
                    </m:oMath>
                  </m:oMathPara>
                </a14:m>
                <a:endParaRPr lang="en-US" dirty="0"/>
              </a:p>
              <a:p>
                <a:pPr algn="ctr"/>
                <a14:m>
                  <m:oMath xmlns:m="http://schemas.openxmlformats.org/officeDocument/2006/math">
                    <m:r>
                      <a:rPr lang="en-US" b="0" i="1" smtClean="0">
                        <a:latin typeface="Cambria Math" panose="02040503050406030204" pitchFamily="18" charset="0"/>
                      </a:rPr>
                      <m:t>𝑀𝐴𝑃𝐸</m:t>
                    </m:r>
                    <m:r>
                      <a:rPr lang="en-US" b="0" i="1" smtClean="0">
                        <a:latin typeface="Cambria Math" panose="02040503050406030204" pitchFamily="18" charset="0"/>
                      </a:rPr>
                      <m:t>=50%</m:t>
                    </m:r>
                  </m:oMath>
                </a14:m>
                <a:r>
                  <a:rPr lang="es-ES_tradnl" dirty="0"/>
                  <a:t> </a:t>
                </a:r>
              </a:p>
            </p:txBody>
          </p:sp>
        </mc:Choice>
        <mc:Fallback xmlns="">
          <p:sp>
            <p:nvSpPr>
              <p:cNvPr id="7" name="TextBox 6">
                <a:extLst>
                  <a:ext uri="{FF2B5EF4-FFF2-40B4-BE49-F238E27FC236}">
                    <a16:creationId xmlns:a16="http://schemas.microsoft.com/office/drawing/2014/main" id="{A2CA7349-C114-4FD1-BF08-6C2D28835B66}"/>
                  </a:ext>
                </a:extLst>
              </p:cNvPr>
              <p:cNvSpPr txBox="1">
                <a:spLocks noRot="1" noChangeAspect="1" noMove="1" noResize="1" noEditPoints="1" noAdjustHandles="1" noChangeArrowheads="1" noChangeShapeType="1" noTextEdit="1"/>
              </p:cNvSpPr>
              <p:nvPr/>
            </p:nvSpPr>
            <p:spPr>
              <a:xfrm>
                <a:off x="2840018" y="5176676"/>
                <a:ext cx="2635624" cy="646331"/>
              </a:xfrm>
              <a:prstGeom prst="rect">
                <a:avLst/>
              </a:prstGeom>
              <a:blipFill>
                <a:blip r:embed="rId4"/>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CBB687E2-75DD-52B5-C5FD-B530E454AC22}"/>
                  </a:ext>
                </a:extLst>
              </p:cNvPr>
              <p:cNvSpPr txBox="1"/>
              <p:nvPr/>
            </p:nvSpPr>
            <p:spPr>
              <a:xfrm>
                <a:off x="6716358" y="5176675"/>
                <a:ext cx="2635624" cy="646331"/>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𝑛</m:t>
                      </m:r>
                      <m:r>
                        <a:rPr lang="en-US" b="0" i="1" smtClean="0">
                          <a:latin typeface="Cambria Math" panose="02040503050406030204" pitchFamily="18" charset="0"/>
                        </a:rPr>
                        <m:t>=1   </m:t>
                      </m:r>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𝑦</m:t>
                          </m:r>
                        </m:e>
                      </m:acc>
                      <m:r>
                        <a:rPr lang="en-US" b="0" i="1" smtClean="0">
                          <a:latin typeface="Cambria Math" panose="02040503050406030204" pitchFamily="18" charset="0"/>
                        </a:rPr>
                        <m:t>=20   </m:t>
                      </m:r>
                      <m:r>
                        <a:rPr lang="en-US" b="0" i="1" smtClean="0">
                          <a:latin typeface="Cambria Math" panose="02040503050406030204" pitchFamily="18" charset="0"/>
                        </a:rPr>
                        <m:t>𝑦</m:t>
                      </m:r>
                      <m:r>
                        <a:rPr lang="en-US" b="0" i="1" smtClean="0">
                          <a:latin typeface="Cambria Math" panose="02040503050406030204" pitchFamily="18" charset="0"/>
                        </a:rPr>
                        <m:t>=10</m:t>
                      </m:r>
                    </m:oMath>
                  </m:oMathPara>
                </a14:m>
                <a:endParaRPr lang="en-US" dirty="0"/>
              </a:p>
              <a:p>
                <a:pPr algn="ctr"/>
                <a14:m>
                  <m:oMath xmlns:m="http://schemas.openxmlformats.org/officeDocument/2006/math">
                    <m:r>
                      <a:rPr lang="en-US" b="0" i="1" smtClean="0">
                        <a:latin typeface="Cambria Math" panose="02040503050406030204" pitchFamily="18" charset="0"/>
                      </a:rPr>
                      <m:t>𝑀𝐴𝑃𝐸</m:t>
                    </m:r>
                    <m:r>
                      <a:rPr lang="en-US" b="0" i="1" smtClean="0">
                        <a:latin typeface="Cambria Math" panose="02040503050406030204" pitchFamily="18" charset="0"/>
                      </a:rPr>
                      <m:t>=100%</m:t>
                    </m:r>
                  </m:oMath>
                </a14:m>
                <a:r>
                  <a:rPr lang="es-ES_tradnl" dirty="0"/>
                  <a:t> </a:t>
                </a:r>
              </a:p>
            </p:txBody>
          </p:sp>
        </mc:Choice>
        <mc:Fallback xmlns="">
          <p:sp>
            <p:nvSpPr>
              <p:cNvPr id="8" name="TextBox 7">
                <a:extLst>
                  <a:ext uri="{FF2B5EF4-FFF2-40B4-BE49-F238E27FC236}">
                    <a16:creationId xmlns:a16="http://schemas.microsoft.com/office/drawing/2014/main" id="{CBB687E2-75DD-52B5-C5FD-B530E454AC22}"/>
                  </a:ext>
                </a:extLst>
              </p:cNvPr>
              <p:cNvSpPr txBox="1">
                <a:spLocks noRot="1" noChangeAspect="1" noMove="1" noResize="1" noEditPoints="1" noAdjustHandles="1" noChangeArrowheads="1" noChangeShapeType="1" noTextEdit="1"/>
              </p:cNvSpPr>
              <p:nvPr/>
            </p:nvSpPr>
            <p:spPr>
              <a:xfrm>
                <a:off x="6716358" y="5176675"/>
                <a:ext cx="2635624" cy="646331"/>
              </a:xfrm>
              <a:prstGeom prst="rect">
                <a:avLst/>
              </a:prstGeom>
              <a:blipFill>
                <a:blip r:embed="rId5"/>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9666552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Datos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lnSpcReduction="10000"/>
          </a:bodyPr>
          <a:lstStyle/>
          <a:p>
            <a:pPr marL="0" indent="0">
              <a:buNone/>
            </a:pPr>
            <a:r>
              <a:rPr lang="es-ES" sz="1800" dirty="0"/>
              <a:t>Lo más importante en Aprendizaje Automático (y en Data </a:t>
            </a:r>
            <a:r>
              <a:rPr lang="es-ES" sz="1800" dirty="0" err="1"/>
              <a:t>Science</a:t>
            </a:r>
            <a:r>
              <a:rPr lang="es-ES" sz="1800" dirty="0"/>
              <a:t> en general) son los </a:t>
            </a:r>
          </a:p>
          <a:p>
            <a:pPr marL="0" indent="0" algn="ctr">
              <a:buNone/>
            </a:pPr>
            <a:r>
              <a:rPr lang="es-ES" sz="2400" b="1" dirty="0">
                <a:solidFill>
                  <a:schemeClr val="accent6">
                    <a:lumMod val="60000"/>
                    <a:lumOff val="40000"/>
                  </a:schemeClr>
                </a:solidFill>
              </a:rPr>
              <a:t>Datos</a:t>
            </a:r>
            <a:endParaRPr lang="es-ES" sz="1800" dirty="0"/>
          </a:p>
          <a:p>
            <a:pPr marL="0" indent="0">
              <a:buNone/>
            </a:pPr>
            <a:r>
              <a:rPr lang="es-ES" sz="1800" dirty="0"/>
              <a:t>Nos permite describir un objeto al que podemos llamar </a:t>
            </a:r>
            <a:r>
              <a:rPr lang="es-ES" sz="1800" i="1" dirty="0"/>
              <a:t>entidad</a:t>
            </a:r>
            <a:r>
              <a:rPr lang="es-ES" sz="1800" dirty="0"/>
              <a:t>.</a:t>
            </a:r>
          </a:p>
          <a:p>
            <a:pPr marL="0" indent="0">
              <a:buNone/>
            </a:pPr>
            <a:r>
              <a:rPr lang="es-ES" sz="1800" dirty="0"/>
              <a:t>Esta entidad y su información puede ser diferente a pesar de que describa un mismo objeto. La forma en que se elija representar los datos no solo afecta la forma en que se construyen sus sistemas, sino también los problemas que sus sistemas pueden resolver. </a:t>
            </a:r>
          </a:p>
          <a:p>
            <a:pPr marL="0" indent="0">
              <a:buNone/>
            </a:pPr>
            <a:r>
              <a:rPr lang="es-ES" sz="1800" dirty="0"/>
              <a:t>Por ejemplo, queremos representar un auto:</a:t>
            </a:r>
          </a:p>
          <a:p>
            <a:r>
              <a:rPr lang="es-ES" sz="1800" dirty="0"/>
              <a:t>En un problema para compra y venta de autos, podemos representarlo con el fabricante, modelo, año, color, y su precio.</a:t>
            </a:r>
          </a:p>
          <a:p>
            <a:r>
              <a:rPr lang="es-ES" sz="1800" dirty="0"/>
              <a:t>En un problema de un sistema de seguimiento policial, podemos representarlo por quien es el dueño, patente y su historia de direcciones registradas. </a:t>
            </a:r>
          </a:p>
        </p:txBody>
      </p:sp>
    </p:spTree>
    <p:extLst>
      <p:ext uri="{BB962C8B-B14F-4D97-AF65-F5344CB8AC3E}">
        <p14:creationId xmlns:p14="http://schemas.microsoft.com/office/powerpoint/2010/main" val="120818653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Métricas de evaluación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40</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F0084E7F-FD36-9BC9-12A6-6579659345AF}"/>
                  </a:ext>
                </a:extLst>
              </p:cNvPr>
              <p:cNvSpPr>
                <a:spLocks noGrp="1"/>
              </p:cNvSpPr>
              <p:nvPr>
                <p:ph idx="1"/>
              </p:nvPr>
            </p:nvSpPr>
            <p:spPr>
              <a:xfrm>
                <a:off x="700636" y="2162286"/>
                <a:ext cx="10691264" cy="3861995"/>
              </a:xfrm>
            </p:spPr>
            <p:txBody>
              <a:bodyPr>
                <a:normAutofit/>
              </a:bodyPr>
              <a:lstStyle/>
              <a:p>
                <a:pPr marL="0" indent="0">
                  <a:buNone/>
                </a:pPr>
                <a:r>
                  <a:rPr lang="es-ES_tradnl" sz="2400" dirty="0"/>
                  <a:t>El </a:t>
                </a:r>
                <a:r>
                  <a:rPr lang="es-ES_tradnl" sz="2400" b="1" dirty="0">
                    <a:solidFill>
                      <a:schemeClr val="accent3"/>
                    </a:solidFill>
                  </a:rPr>
                  <a:t>error porcentual medio (MPE) </a:t>
                </a:r>
                <a:r>
                  <a:rPr lang="es-ES_tradnl" sz="2400" dirty="0"/>
                  <a:t>es el cálculo del error </a:t>
                </a:r>
                <a:r>
                  <a:rPr lang="es-ES_tradnl" sz="2400" b="1" dirty="0">
                    <a:solidFill>
                      <a:schemeClr val="accent1"/>
                    </a:solidFill>
                  </a:rPr>
                  <a:t>MAPE,</a:t>
                </a:r>
                <a:r>
                  <a:rPr lang="es-ES_tradnl" sz="2400" dirty="0"/>
                  <a:t> pero ahora no calculamos el valor absoluto</a:t>
                </a: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𝑀𝑃𝐸</m:t>
                      </m:r>
                      <m:r>
                        <a:rPr lang="en-US" sz="2400" b="0" i="1" smtClean="0">
                          <a:latin typeface="Cambria Math" panose="02040503050406030204" pitchFamily="18" charset="0"/>
                        </a:rPr>
                        <m:t>= </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100%</m:t>
                          </m:r>
                        </m:num>
                        <m:den>
                          <m:r>
                            <a:rPr lang="en-US" sz="2400" b="0" i="1" smtClean="0">
                              <a:latin typeface="Cambria Math" panose="02040503050406030204" pitchFamily="18" charset="0"/>
                            </a:rPr>
                            <m:t>𝑁</m:t>
                          </m:r>
                        </m:den>
                      </m:f>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f>
                            <m:fPr>
                              <m:ctrlPr>
                                <a:rPr lang="en-US" sz="2400" i="1">
                                  <a:latin typeface="Cambria Math" panose="02040503050406030204" pitchFamily="18" charset="0"/>
                                </a:rPr>
                              </m:ctrlPr>
                            </m:fPr>
                            <m:num>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num>
                            <m:den>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den>
                          </m:f>
                        </m:e>
                      </m:nary>
                    </m:oMath>
                  </m:oMathPara>
                </a14:m>
                <a:endParaRPr lang="es-ES_tradnl" sz="2400" dirty="0"/>
              </a:p>
              <a:p>
                <a:pPr marL="0" indent="0">
                  <a:buNone/>
                </a:pPr>
                <a:r>
                  <a:rPr lang="es-ES_tradnl" sz="2400" dirty="0"/>
                  <a:t>Aunque la falta de valor absoluto puede ser problemático ya que puede cancelar términos, nos permite saber si:</a:t>
                </a:r>
              </a:p>
              <a:p>
                <a:pPr lvl="1"/>
                <a:r>
                  <a:rPr lang="es-ES_tradnl" sz="2200" dirty="0"/>
                  <a:t>El modelo subestima</a:t>
                </a:r>
              </a:p>
              <a:p>
                <a:pPr lvl="1"/>
                <a:r>
                  <a:rPr lang="es-ES_tradnl" sz="2200" dirty="0"/>
                  <a:t>El modelo sobreestima</a:t>
                </a:r>
                <a:endParaRPr lang="es-ES_tradnl" sz="2200" dirty="0">
                  <a:solidFill>
                    <a:schemeClr val="bg1"/>
                  </a:solidFill>
                </a:endParaRPr>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F0084E7F-FD36-9BC9-12A6-6579659345AF}"/>
                  </a:ext>
                </a:extLst>
              </p:cNvPr>
              <p:cNvSpPr>
                <a:spLocks noGrp="1" noRot="1" noChangeAspect="1" noMove="1" noResize="1" noEditPoints="1" noAdjustHandles="1" noChangeArrowheads="1" noChangeShapeType="1" noTextEdit="1"/>
              </p:cNvSpPr>
              <p:nvPr>
                <p:ph idx="1"/>
              </p:nvPr>
            </p:nvSpPr>
            <p:spPr>
              <a:xfrm>
                <a:off x="700636" y="2162286"/>
                <a:ext cx="10691264" cy="3861995"/>
              </a:xfrm>
              <a:blipFill>
                <a:blip r:embed="rId3"/>
                <a:stretch>
                  <a:fillRect l="-949" t="-6557" b="-1639"/>
                </a:stretch>
              </a:blipFill>
            </p:spPr>
            <p:txBody>
              <a:bodyPr/>
              <a:lstStyle/>
              <a:p>
                <a:r>
                  <a:rPr lang="es-ES_tradnl">
                    <a:noFill/>
                  </a:rPr>
                  <a:t> </a:t>
                </a:r>
              </a:p>
            </p:txBody>
          </p:sp>
        </mc:Fallback>
      </mc:AlternateContent>
      <p:sp>
        <p:nvSpPr>
          <p:cNvPr id="3" name="TextBox 2">
            <a:extLst>
              <a:ext uri="{FF2B5EF4-FFF2-40B4-BE49-F238E27FC236}">
                <a16:creationId xmlns:a16="http://schemas.microsoft.com/office/drawing/2014/main" id="{02CCFDB5-64C9-BA81-E066-2ACB2657EAB8}"/>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Error porcentual medio (MPE)</a:t>
            </a:r>
          </a:p>
        </p:txBody>
      </p:sp>
    </p:spTree>
    <p:extLst>
      <p:ext uri="{BB962C8B-B14F-4D97-AF65-F5344CB8AC3E}">
        <p14:creationId xmlns:p14="http://schemas.microsoft.com/office/powerpoint/2010/main" val="30856104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Tratamiento de Variables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77458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Tratamiento de variables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42</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pPr marL="0" indent="0">
                  <a:buNone/>
                </a:pPr>
                <a:r>
                  <a:rPr lang="es-ES_tradnl" dirty="0"/>
                  <a:t>En la regresión lineal, tenemos la multiplicación de coeficientes por nuestras entradas:</a:t>
                </a:r>
              </a:p>
              <a:p>
                <a:pPr marL="0" indent="0">
                  <a:buNone/>
                </a:pPr>
                <a14:m>
                  <m:oMathPara xmlns:m="http://schemas.openxmlformats.org/officeDocument/2006/math">
                    <m:oMathParaPr>
                      <m:jc m:val="centerGroup"/>
                    </m:oMathParaPr>
                    <m:oMath xmlns:m="http://schemas.openxmlformats.org/officeDocument/2006/math">
                      <m:acc>
                        <m:accPr>
                          <m:chr m:val="̂"/>
                          <m:ctrlPr>
                            <a:rPr lang="es-ES_tradnl" i="1" smtClean="0">
                              <a:latin typeface="Cambria Math" panose="02040503050406030204" pitchFamily="18" charset="0"/>
                            </a:rPr>
                          </m:ctrlPr>
                        </m:accPr>
                        <m:e>
                          <m:r>
                            <a:rPr lang="en-US" b="0" i="1" smtClean="0">
                              <a:latin typeface="Cambria Math" panose="02040503050406030204" pitchFamily="18" charset="0"/>
                            </a:rPr>
                            <m:t>𝑦</m:t>
                          </m:r>
                        </m:e>
                      </m:acc>
                      <m:r>
                        <a:rPr lang="en-US" b="0" i="1" smtClean="0">
                          <a:latin typeface="Cambria Math" panose="02040503050406030204" pitchFamily="18" charset="0"/>
                        </a:rPr>
                        <m:t>=</m:t>
                      </m:r>
                      <m:r>
                        <a:rPr lang="en-US" b="0" i="1" smtClean="0">
                          <a:latin typeface="Cambria Math" panose="02040503050406030204" pitchFamily="18" charset="0"/>
                        </a:rPr>
                        <m:t>𝑏</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0</m:t>
                          </m:r>
                        </m:sub>
                      </m:sSub>
                      <m:sSub>
                        <m:sSubPr>
                          <m:ctrlPr>
                            <a:rPr lang="en-US" i="1" smtClean="0">
                              <a:latin typeface="Cambria Math" panose="02040503050406030204" pitchFamily="18" charset="0"/>
                            </a:rPr>
                          </m:ctrlPr>
                        </m:sSubPr>
                        <m:e>
                          <m:r>
                            <a:rPr lang="en-US" b="0" i="1" smtClean="0">
                              <a:latin typeface="Cambria Math" panose="02040503050406030204" pitchFamily="18" charset="0"/>
                            </a:rPr>
                            <m:t>𝑥</m:t>
                          </m:r>
                        </m:e>
                        <m:sub>
                          <m:r>
                            <a:rPr lang="en-US" i="1">
                              <a:latin typeface="Cambria Math" panose="02040503050406030204" pitchFamily="18" charset="0"/>
                            </a:rPr>
                            <m:t>0</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b="0" i="1" smtClean="0">
                              <a:latin typeface="Cambria Math" panose="02040503050406030204" pitchFamily="18" charset="0"/>
                            </a:rPr>
                            <m:t>1</m:t>
                          </m:r>
                        </m:sub>
                      </m:s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b="0" i="1" smtClean="0">
                              <a:latin typeface="Cambria Math" panose="02040503050406030204" pitchFamily="18" charset="0"/>
                            </a:rPr>
                            <m:t>1</m:t>
                          </m:r>
                        </m:sub>
                      </m:sSub>
                    </m:oMath>
                  </m:oMathPara>
                </a14:m>
                <a:endParaRPr lang="en-US" dirty="0"/>
              </a:p>
              <a:p>
                <a:pPr marL="0" indent="0">
                  <a:buNone/>
                </a:pPr>
                <a:r>
                  <a:rPr lang="es-ES_tradnl" dirty="0"/>
                  <a:t>Los coeficientes nos dan un </a:t>
                </a:r>
                <a:r>
                  <a:rPr lang="es-ES_tradnl" b="1" dirty="0">
                    <a:solidFill>
                      <a:schemeClr val="accent3"/>
                    </a:solidFill>
                  </a:rPr>
                  <a:t>valor de importancia de las entradas</a:t>
                </a:r>
                <a:r>
                  <a:rPr lang="es-ES_tradnl" dirty="0"/>
                  <a:t>. Pero esto si todas las entradas están en la misma escala. </a:t>
                </a:r>
              </a:p>
              <a:p>
                <a:pPr marL="0" indent="0">
                  <a:buNone/>
                </a:pPr>
                <a:r>
                  <a:rPr lang="es-ES_tradnl" dirty="0"/>
                  <a:t>Si la variable x</a:t>
                </a:r>
                <a:r>
                  <a:rPr lang="es-ES_tradnl" baseline="-25000" dirty="0"/>
                  <a:t>0</a:t>
                </a:r>
                <a:r>
                  <a:rPr lang="es-ES_tradnl" dirty="0"/>
                  <a:t> está en rango de [1000, 3000] y x</a:t>
                </a:r>
                <a:r>
                  <a:rPr lang="es-ES_tradnl" baseline="-25000" dirty="0"/>
                  <a:t>1</a:t>
                </a:r>
                <a:r>
                  <a:rPr lang="es-ES_tradnl" dirty="0"/>
                  <a:t> en [-1, 1], los valores de w</a:t>
                </a:r>
                <a:r>
                  <a:rPr lang="es-ES_tradnl" baseline="-25000" dirty="0"/>
                  <a:t>0</a:t>
                </a:r>
                <a:r>
                  <a:rPr lang="es-ES_tradnl" dirty="0"/>
                  <a:t> y w</a:t>
                </a:r>
                <a:r>
                  <a:rPr lang="es-ES_tradnl" baseline="-25000" dirty="0"/>
                  <a:t>1</a:t>
                </a:r>
                <a:r>
                  <a:rPr lang="es-ES_tradnl" dirty="0"/>
                  <a:t> van a ser de diferentes escalas, y por consiguiente no comparables. </a:t>
                </a:r>
              </a:p>
              <a:p>
                <a:pPr marL="0" indent="0">
                  <a:buNone/>
                </a:pPr>
                <a:r>
                  <a:rPr lang="es-ES_tradnl" dirty="0"/>
                  <a:t>Además, aunque la regresión lineal no presenta problemas de escalas, valores muy diferentes nos pueden introducir </a:t>
                </a:r>
                <a:r>
                  <a:rPr lang="es-ES_tradnl" b="1" dirty="0">
                    <a:solidFill>
                      <a:schemeClr val="accent5"/>
                    </a:solidFill>
                  </a:rPr>
                  <a:t>errores numéricos</a:t>
                </a:r>
                <a:r>
                  <a:rPr lang="es-ES_tradnl" dirty="0"/>
                  <a:t>. Otro tipo de regresiones o clasificadores si o si necesitan escalas, por lo que debemos normalizar o estandarizar.</a:t>
                </a:r>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699" t="-333"/>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
        <p:nvSpPr>
          <p:cNvPr id="3" name="TextBox 2">
            <a:extLst>
              <a:ext uri="{FF2B5EF4-FFF2-40B4-BE49-F238E27FC236}">
                <a16:creationId xmlns:a16="http://schemas.microsoft.com/office/drawing/2014/main" id="{09BCBC2F-5267-BE00-6DE8-F7DC565E7736}"/>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Normalización o estandarización</a:t>
            </a:r>
          </a:p>
        </p:txBody>
      </p:sp>
    </p:spTree>
    <p:extLst>
      <p:ext uri="{BB962C8B-B14F-4D97-AF65-F5344CB8AC3E}">
        <p14:creationId xmlns:p14="http://schemas.microsoft.com/office/powerpoint/2010/main" val="249690433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Tratamiento de variables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43</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fontScale="92500" lnSpcReduction="10000"/>
              </a:bodyPr>
              <a:lstStyle/>
              <a:p>
                <a:pPr marL="0" indent="0">
                  <a:buNone/>
                </a:pPr>
                <a:r>
                  <a:rPr lang="es-ES_tradnl" dirty="0"/>
                  <a:t>Una forma de </a:t>
                </a:r>
                <a:r>
                  <a:rPr lang="es-ES_tradnl" b="1" dirty="0">
                    <a:solidFill>
                      <a:schemeClr val="accent3"/>
                    </a:solidFill>
                  </a:rPr>
                  <a:t>normalizar</a:t>
                </a:r>
                <a:r>
                  <a:rPr lang="es-ES_tradnl" dirty="0"/>
                  <a:t> es hacer que los valores estén entre 0 y 1, tomando el máximo y el mínimo. </a:t>
                </a:r>
              </a:p>
              <a:p>
                <a:pPr marL="0" indent="0">
                  <a:buNone/>
                </a:pPr>
                <a14:m>
                  <m:oMathPara xmlns:m="http://schemas.openxmlformats.org/officeDocument/2006/math">
                    <m:oMathParaPr>
                      <m:jc m:val="centerGroup"/>
                    </m:oMathParaPr>
                    <m:oMath xmlns:m="http://schemas.openxmlformats.org/officeDocument/2006/math">
                      <m:acc>
                        <m:accPr>
                          <m:chr m:val="̃"/>
                          <m:ctrlPr>
                            <a:rPr lang="es-ES_tradnl" i="1" smtClean="0">
                              <a:latin typeface="Cambria Math" panose="02040503050406030204" pitchFamily="18" charset="0"/>
                            </a:rPr>
                          </m:ctrlPr>
                        </m:accPr>
                        <m:e>
                          <m:r>
                            <a:rPr lang="en-US" b="0" i="1" smtClean="0">
                              <a:latin typeface="Cambria Math" panose="02040503050406030204" pitchFamily="18" charset="0"/>
                            </a:rPr>
                            <m:t>𝑥</m:t>
                          </m:r>
                        </m:e>
                      </m:acc>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𝑥</m:t>
                          </m:r>
                          <m:r>
                            <a:rPr lang="en-US" b="0" i="1" smtClean="0">
                              <a:latin typeface="Cambria Math" panose="02040503050406030204" pitchFamily="18" charset="0"/>
                            </a:rPr>
                            <m:t>−</m:t>
                          </m:r>
                          <m:r>
                            <m:rPr>
                              <m:sty m:val="p"/>
                            </m:rPr>
                            <a:rPr lang="en-US" b="0" i="0" smtClean="0">
                              <a:latin typeface="Cambria Math" panose="02040503050406030204" pitchFamily="18" charset="0"/>
                            </a:rPr>
                            <m:t>min</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num>
                        <m:den>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max</m:t>
                              </m:r>
                            </m:fName>
                            <m:e>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e>
                          </m:func>
                          <m:r>
                            <a:rPr lang="en-US" b="0" i="1" smtClean="0">
                              <a:latin typeface="Cambria Math" panose="02040503050406030204" pitchFamily="18" charset="0"/>
                            </a:rPr>
                            <m:t>−</m:t>
                          </m:r>
                          <m:r>
                            <m:rPr>
                              <m:sty m:val="p"/>
                            </m:rPr>
                            <a:rPr lang="en-US" b="0" i="0" smtClean="0">
                              <a:latin typeface="Cambria Math" panose="02040503050406030204" pitchFamily="18" charset="0"/>
                            </a:rPr>
                            <m:t>min</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den>
                      </m:f>
                    </m:oMath>
                  </m:oMathPara>
                </a14:m>
                <a:endParaRPr lang="en-US" b="0" dirty="0"/>
              </a:p>
              <a:p>
                <a:pPr marL="0" indent="0">
                  <a:buNone/>
                </a:pPr>
                <a:r>
                  <a:rPr lang="es-ES_tradnl" dirty="0"/>
                  <a:t>Esta fórmula se usa cuando la distribución de datos no es normal. Pero cuando nuestros datos tienen una distribución normal, como la suposición en regresión lineal, se aplica </a:t>
                </a:r>
                <a:r>
                  <a:rPr lang="es-ES_tradnl" b="1" dirty="0">
                    <a:solidFill>
                      <a:schemeClr val="accent1"/>
                    </a:solidFill>
                  </a:rPr>
                  <a:t>estandarización</a:t>
                </a:r>
                <a:r>
                  <a:rPr lang="es-ES_tradnl" dirty="0"/>
                  <a:t>:</a:t>
                </a:r>
              </a:p>
              <a:p>
                <a:pPr marL="0" indent="0" algn="ctr">
                  <a:buNone/>
                </a:pPr>
                <a14:m>
                  <m:oMathPara xmlns:m="http://schemas.openxmlformats.org/officeDocument/2006/math">
                    <m:oMathParaPr>
                      <m:jc m:val="centerGroup"/>
                    </m:oMathParaPr>
                    <m:oMath xmlns:m="http://schemas.openxmlformats.org/officeDocument/2006/math">
                      <m:acc>
                        <m:accPr>
                          <m:chr m:val="̃"/>
                          <m:ctrlPr>
                            <a:rPr lang="es-ES_tradnl" i="1">
                              <a:latin typeface="Cambria Math" panose="02040503050406030204" pitchFamily="18" charset="0"/>
                            </a:rPr>
                          </m:ctrlPr>
                        </m:accPr>
                        <m:e>
                          <m:r>
                            <a:rPr lang="en-US" i="1">
                              <a:latin typeface="Cambria Math" panose="02040503050406030204" pitchFamily="18" charset="0"/>
                            </a:rPr>
                            <m:t>𝑥</m:t>
                          </m:r>
                        </m:e>
                      </m:acc>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𝑥</m:t>
                          </m:r>
                          <m:r>
                            <a:rPr lang="en-US" i="1">
                              <a:latin typeface="Cambria Math" panose="02040503050406030204" pitchFamily="18" charset="0"/>
                            </a:rPr>
                            <m:t>−</m:t>
                          </m:r>
                          <m:r>
                            <m:rPr>
                              <m:sty m:val="p"/>
                            </m:rPr>
                            <a:rPr lang="en-US" b="0" i="0" smtClean="0">
                              <a:latin typeface="Cambria Math" panose="02040503050406030204" pitchFamily="18" charset="0"/>
                            </a:rPr>
                            <m:t>mean</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num>
                        <m:den>
                          <m:func>
                            <m:funcPr>
                              <m:ctrlPr>
                                <a:rPr lang="en-US" i="1">
                                  <a:latin typeface="Cambria Math" panose="02040503050406030204" pitchFamily="18" charset="0"/>
                                </a:rPr>
                              </m:ctrlPr>
                            </m:funcPr>
                            <m:fName>
                              <m:r>
                                <m:rPr>
                                  <m:sty m:val="p"/>
                                </m:rPr>
                                <a:rPr lang="en-US" b="0" i="0" smtClean="0">
                                  <a:latin typeface="Cambria Math" panose="02040503050406030204" pitchFamily="18" charset="0"/>
                                </a:rPr>
                                <m:t>std</m:t>
                              </m:r>
                            </m:fName>
                            <m:e>
                              <m:d>
                                <m:dPr>
                                  <m:ctrlPr>
                                    <a:rPr lang="en-US" i="1">
                                      <a:latin typeface="Cambria Math" panose="02040503050406030204" pitchFamily="18" charset="0"/>
                                    </a:rPr>
                                  </m:ctrlPr>
                                </m:dPr>
                                <m:e>
                                  <m:r>
                                    <a:rPr lang="en-US" i="1">
                                      <a:latin typeface="Cambria Math" panose="02040503050406030204" pitchFamily="18" charset="0"/>
                                    </a:rPr>
                                    <m:t>𝑥</m:t>
                                  </m:r>
                                </m:e>
                              </m:d>
                            </m:e>
                          </m:func>
                        </m:den>
                      </m:f>
                    </m:oMath>
                  </m:oMathPara>
                </a14:m>
                <a:endParaRPr lang="es-ES_tradnl" dirty="0"/>
              </a:p>
              <a:p>
                <a:pPr marL="0" indent="0">
                  <a:buNone/>
                </a:pPr>
                <a:r>
                  <a:rPr lang="es-ES_tradnl" dirty="0"/>
                  <a:t>Donde ahora hacemos que la distribución tenga medio cero y desvío estándar uno. </a:t>
                </a:r>
              </a:p>
              <a:p>
                <a:pPr marL="0" indent="0">
                  <a:buNone/>
                </a:pPr>
                <a:r>
                  <a:rPr lang="es-ES_tradnl" dirty="0"/>
                  <a:t>Con estos escalados, ahora los parámetros tendrán sentido entre sí.</a:t>
                </a:r>
              </a:p>
              <a:p>
                <a:pPr marL="0" indent="0">
                  <a:buNone/>
                </a:pPr>
                <a:r>
                  <a:rPr lang="es-ES_tradnl" dirty="0"/>
                  <a:t>Mas detalles los verán en: </a:t>
                </a:r>
                <a:r>
                  <a:rPr lang="es-ES_tradnl" b="1" i="1" dirty="0">
                    <a:solidFill>
                      <a:schemeClr val="accent5"/>
                    </a:solidFill>
                  </a:rPr>
                  <a:t>Análisis de datos</a:t>
                </a:r>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583" t="-667" r="-1049"/>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sp>
        <p:nvSpPr>
          <p:cNvPr id="3" name="TextBox 2">
            <a:extLst>
              <a:ext uri="{FF2B5EF4-FFF2-40B4-BE49-F238E27FC236}">
                <a16:creationId xmlns:a16="http://schemas.microsoft.com/office/drawing/2014/main" id="{09BCBC2F-5267-BE00-6DE8-F7DC565E7736}"/>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Normalización o estandarización</a:t>
            </a:r>
          </a:p>
        </p:txBody>
      </p:sp>
    </p:spTree>
    <p:extLst>
      <p:ext uri="{BB962C8B-B14F-4D97-AF65-F5344CB8AC3E}">
        <p14:creationId xmlns:p14="http://schemas.microsoft.com/office/powerpoint/2010/main" val="391682682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Tratamiento de variables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pPr marL="0" indent="0">
              <a:buNone/>
            </a:pPr>
            <a:r>
              <a:rPr lang="es-ES_tradnl" dirty="0"/>
              <a:t>Como vimos, regresión utiliza variables numéricas para predecir un valor. ¿Como podemos hacer para usar variables categóricas?</a:t>
            </a:r>
          </a:p>
          <a:p>
            <a:pPr marL="0" indent="0">
              <a:buNone/>
            </a:pPr>
            <a:r>
              <a:rPr lang="es-ES_tradnl" dirty="0"/>
              <a:t>Para poder usarlos, debemos transformarlos en numéricas mediante alguna codificación. </a:t>
            </a:r>
          </a:p>
          <a:p>
            <a:pPr marL="0" indent="0">
              <a:buNone/>
            </a:pPr>
            <a:r>
              <a:rPr lang="es-ES_tradnl" dirty="0"/>
              <a:t>Cuando tenemos variables categóricas ordinales, podemos asociar un número. </a:t>
            </a:r>
          </a:p>
          <a:p>
            <a:pPr marL="0" indent="0">
              <a:buNone/>
            </a:pPr>
            <a:r>
              <a:rPr lang="es-ES_tradnl" dirty="0"/>
              <a:t>Por ejemplo, si tenemos que usar casos como : </a:t>
            </a:r>
            <a:r>
              <a:rPr lang="es-ES_tradnl" i="1" dirty="0"/>
              <a:t>“me gusta mucho”, “me gusta poco”, “neutral”, “no me gusta poco”…</a:t>
            </a:r>
          </a:p>
          <a:p>
            <a:pPr marL="0" indent="0">
              <a:buNone/>
            </a:pPr>
            <a:r>
              <a:rPr lang="es-ES_tradnl" dirty="0">
                <a:solidFill>
                  <a:schemeClr val="accent3"/>
                </a:solidFill>
              </a:rPr>
              <a:t>Se puede usar números enteros, teniendo en cuenta el orden para darle importancia.</a:t>
            </a:r>
            <a:r>
              <a:rPr lang="es-ES_tradnl" dirty="0"/>
              <a:t> Estará en la creatividad de quien lo hace para determinar si las distancias son equidistantes o no.    </a:t>
            </a:r>
          </a:p>
          <a:p>
            <a:pPr marL="0" indent="0">
              <a:buNone/>
            </a:pPr>
            <a:endParaRPr lang="es-ES_tradnl"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09BCBC2F-5267-BE00-6DE8-F7DC565E7736}"/>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Variables </a:t>
            </a:r>
            <a:r>
              <a:rPr lang="es-ES_tradnl" sz="2400" dirty="0" err="1">
                <a:latin typeface="+mj-lt"/>
              </a:rPr>
              <a:t>Dummies</a:t>
            </a:r>
            <a:endParaRPr lang="es-ES_tradnl" sz="2400" dirty="0">
              <a:latin typeface="+mj-lt"/>
            </a:endParaRPr>
          </a:p>
        </p:txBody>
      </p:sp>
    </p:spTree>
    <p:extLst>
      <p:ext uri="{BB962C8B-B14F-4D97-AF65-F5344CB8AC3E}">
        <p14:creationId xmlns:p14="http://schemas.microsoft.com/office/powerpoint/2010/main" val="38885837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Tratamiento de variables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45</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pPr marL="0" indent="0">
              <a:buNone/>
            </a:pPr>
            <a:r>
              <a:rPr lang="es-ES_tradnl" dirty="0"/>
              <a:t>Ahora si tenemos casos nominales no podemos asociar números, porque al hacerlo, establecemos un orden. </a:t>
            </a:r>
          </a:p>
          <a:p>
            <a:pPr marL="0" indent="0">
              <a:buNone/>
            </a:pPr>
            <a:r>
              <a:rPr lang="es-ES_tradnl" dirty="0"/>
              <a:t>Para este tipo de variable existe </a:t>
            </a:r>
            <a:r>
              <a:rPr lang="es-ES_tradnl" b="1" dirty="0" err="1">
                <a:solidFill>
                  <a:schemeClr val="accent5"/>
                </a:solidFill>
              </a:rPr>
              <a:t>one-hot</a:t>
            </a:r>
            <a:r>
              <a:rPr lang="es-ES_tradnl" b="1" dirty="0">
                <a:solidFill>
                  <a:schemeClr val="accent5"/>
                </a:solidFill>
              </a:rPr>
              <a:t> </a:t>
            </a:r>
            <a:r>
              <a:rPr lang="es-ES_tradnl" b="1" dirty="0" err="1">
                <a:solidFill>
                  <a:schemeClr val="accent5"/>
                </a:solidFill>
              </a:rPr>
              <a:t>encoding</a:t>
            </a:r>
            <a:r>
              <a:rPr lang="es-ES_tradnl" dirty="0"/>
              <a:t>. </a:t>
            </a:r>
          </a:p>
          <a:p>
            <a:pPr marL="0" indent="0">
              <a:buNone/>
            </a:pPr>
            <a:r>
              <a:rPr lang="es-ES_tradnl" dirty="0"/>
              <a:t>Al usar esta codificación, creamos nuevos atributos de acuerdo con la cantidad de clases presentes en la variable categórica, es decir, si hay </a:t>
            </a:r>
            <a:r>
              <a:rPr lang="es-ES_tradnl" b="1" dirty="0">
                <a:solidFill>
                  <a:schemeClr val="accent3"/>
                </a:solidFill>
              </a:rPr>
              <a:t>n</a:t>
            </a:r>
            <a:r>
              <a:rPr lang="es-ES_tradnl" dirty="0"/>
              <a:t> número de categorías, se crearán </a:t>
            </a:r>
            <a:r>
              <a:rPr lang="es-ES_tradnl" b="1" dirty="0">
                <a:solidFill>
                  <a:schemeClr val="accent3"/>
                </a:solidFill>
              </a:rPr>
              <a:t>n</a:t>
            </a:r>
            <a:r>
              <a:rPr lang="es-ES_tradnl" dirty="0"/>
              <a:t> nuevos atributos. Estos atributos creados se denominan </a:t>
            </a:r>
            <a:r>
              <a:rPr lang="es-ES_tradnl" b="1" i="1" dirty="0">
                <a:solidFill>
                  <a:schemeClr val="accent3"/>
                </a:solidFill>
              </a:rPr>
              <a:t>variables </a:t>
            </a:r>
            <a:r>
              <a:rPr lang="es-ES_tradnl" b="1" i="1" dirty="0" err="1">
                <a:solidFill>
                  <a:schemeClr val="accent3"/>
                </a:solidFill>
              </a:rPr>
              <a:t>dummies</a:t>
            </a:r>
            <a:r>
              <a:rPr lang="es-ES_tradnl" dirty="0"/>
              <a:t>. </a:t>
            </a:r>
          </a:p>
          <a:p>
            <a:pPr marL="0" indent="0">
              <a:buNone/>
            </a:pPr>
            <a:endParaRPr lang="es-ES_tradnl" dirty="0"/>
          </a:p>
          <a:p>
            <a:pPr marL="0" indent="0">
              <a:buNone/>
            </a:pPr>
            <a:endParaRPr lang="es-ES_tradnl" dirty="0"/>
          </a:p>
          <a:p>
            <a:pPr marL="0" indent="0">
              <a:buNone/>
            </a:pPr>
            <a:endParaRPr lang="es-ES_tradnl"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09BCBC2F-5267-BE00-6DE8-F7DC565E7736}"/>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Variables </a:t>
            </a:r>
            <a:r>
              <a:rPr lang="es-ES_tradnl" sz="2400" dirty="0" err="1">
                <a:latin typeface="+mj-lt"/>
              </a:rPr>
              <a:t>Dummies</a:t>
            </a:r>
            <a:endParaRPr lang="es-ES_tradnl" sz="2400" dirty="0">
              <a:latin typeface="+mj-lt"/>
            </a:endParaRPr>
          </a:p>
        </p:txBody>
      </p:sp>
    </p:spTree>
    <p:extLst>
      <p:ext uri="{BB962C8B-B14F-4D97-AF65-F5344CB8AC3E}">
        <p14:creationId xmlns:p14="http://schemas.microsoft.com/office/powerpoint/2010/main" val="362921009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Tratamiento de variables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46</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09BCBC2F-5267-BE00-6DE8-F7DC565E7736}"/>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Variables </a:t>
            </a:r>
            <a:r>
              <a:rPr lang="es-ES_tradnl" sz="2400" dirty="0" err="1">
                <a:latin typeface="+mj-lt"/>
              </a:rPr>
              <a:t>Dummies</a:t>
            </a:r>
            <a:endParaRPr lang="es-ES_tradnl" sz="2400" dirty="0">
              <a:latin typeface="+mj-lt"/>
            </a:endParaRPr>
          </a:p>
        </p:txBody>
      </p:sp>
      <p:graphicFrame>
        <p:nvGraphicFramePr>
          <p:cNvPr id="10" name="Content Placeholder 9">
            <a:extLst>
              <a:ext uri="{FF2B5EF4-FFF2-40B4-BE49-F238E27FC236}">
                <a16:creationId xmlns:a16="http://schemas.microsoft.com/office/drawing/2014/main" id="{AA50BE4A-184F-9A1C-DECA-7E226C32B1D4}"/>
              </a:ext>
            </a:extLst>
          </p:cNvPr>
          <p:cNvGraphicFramePr>
            <a:graphicFrameLocks noGrp="1"/>
          </p:cNvGraphicFramePr>
          <p:nvPr>
            <p:ph idx="1"/>
            <p:extLst>
              <p:ext uri="{D42A27DB-BD31-4B8C-83A1-F6EECF244321}">
                <p14:modId xmlns:p14="http://schemas.microsoft.com/office/powerpoint/2010/main" val="2757434321"/>
              </p:ext>
            </p:extLst>
          </p:nvPr>
        </p:nvGraphicFramePr>
        <p:xfrm>
          <a:off x="700088" y="2292350"/>
          <a:ext cx="6415086" cy="1854200"/>
        </p:xfrm>
        <a:graphic>
          <a:graphicData uri="http://schemas.openxmlformats.org/drawingml/2006/table">
            <a:tbl>
              <a:tblPr firstRow="1" bandRow="1">
                <a:tableStyleId>{00A15C55-8517-42AA-B614-E9B94910E393}</a:tableStyleId>
              </a:tblPr>
              <a:tblGrid>
                <a:gridCol w="2138362">
                  <a:extLst>
                    <a:ext uri="{9D8B030D-6E8A-4147-A177-3AD203B41FA5}">
                      <a16:colId xmlns:a16="http://schemas.microsoft.com/office/drawing/2014/main" val="1314787988"/>
                    </a:ext>
                  </a:extLst>
                </a:gridCol>
                <a:gridCol w="2138362">
                  <a:extLst>
                    <a:ext uri="{9D8B030D-6E8A-4147-A177-3AD203B41FA5}">
                      <a16:colId xmlns:a16="http://schemas.microsoft.com/office/drawing/2014/main" val="3970562855"/>
                    </a:ext>
                  </a:extLst>
                </a:gridCol>
                <a:gridCol w="2138362">
                  <a:extLst>
                    <a:ext uri="{9D8B030D-6E8A-4147-A177-3AD203B41FA5}">
                      <a16:colId xmlns:a16="http://schemas.microsoft.com/office/drawing/2014/main" val="1615952333"/>
                    </a:ext>
                  </a:extLst>
                </a:gridCol>
              </a:tblGrid>
              <a:tr h="370840">
                <a:tc>
                  <a:txBody>
                    <a:bodyPr/>
                    <a:lstStyle/>
                    <a:p>
                      <a:pPr algn="ctr"/>
                      <a:r>
                        <a:rPr lang="es-ES_tradnl" dirty="0"/>
                        <a:t>Peso</a:t>
                      </a:r>
                    </a:p>
                  </a:txBody>
                  <a:tcPr/>
                </a:tc>
                <a:tc>
                  <a:txBody>
                    <a:bodyPr/>
                    <a:lstStyle/>
                    <a:p>
                      <a:pPr algn="ctr"/>
                      <a:r>
                        <a:rPr lang="es-ES_tradnl" dirty="0"/>
                        <a:t>Altura</a:t>
                      </a:r>
                    </a:p>
                  </a:txBody>
                  <a:tcPr/>
                </a:tc>
                <a:tc>
                  <a:txBody>
                    <a:bodyPr/>
                    <a:lstStyle/>
                    <a:p>
                      <a:pPr algn="ctr"/>
                      <a:r>
                        <a:rPr lang="es-ES_tradnl" dirty="0"/>
                        <a:t>País</a:t>
                      </a:r>
                    </a:p>
                  </a:txBody>
                  <a:tcPr/>
                </a:tc>
                <a:extLst>
                  <a:ext uri="{0D108BD9-81ED-4DB2-BD59-A6C34878D82A}">
                    <a16:rowId xmlns:a16="http://schemas.microsoft.com/office/drawing/2014/main" val="3518576873"/>
                  </a:ext>
                </a:extLst>
              </a:tr>
              <a:tr h="370840">
                <a:tc>
                  <a:txBody>
                    <a:bodyPr/>
                    <a:lstStyle/>
                    <a:p>
                      <a:pPr algn="ctr"/>
                      <a:r>
                        <a:rPr lang="es-ES_tradnl" dirty="0"/>
                        <a:t>80</a:t>
                      </a:r>
                    </a:p>
                  </a:txBody>
                  <a:tcPr/>
                </a:tc>
                <a:tc>
                  <a:txBody>
                    <a:bodyPr/>
                    <a:lstStyle/>
                    <a:p>
                      <a:pPr algn="ctr"/>
                      <a:r>
                        <a:rPr lang="es-ES_tradnl" dirty="0"/>
                        <a:t>180</a:t>
                      </a:r>
                    </a:p>
                  </a:txBody>
                  <a:tcPr/>
                </a:tc>
                <a:tc>
                  <a:txBody>
                    <a:bodyPr/>
                    <a:lstStyle/>
                    <a:p>
                      <a:pPr algn="ctr"/>
                      <a:r>
                        <a:rPr lang="es-ES_tradnl" dirty="0"/>
                        <a:t>Argentina</a:t>
                      </a:r>
                    </a:p>
                  </a:txBody>
                  <a:tcPr/>
                </a:tc>
                <a:extLst>
                  <a:ext uri="{0D108BD9-81ED-4DB2-BD59-A6C34878D82A}">
                    <a16:rowId xmlns:a16="http://schemas.microsoft.com/office/drawing/2014/main" val="1143634092"/>
                  </a:ext>
                </a:extLst>
              </a:tr>
              <a:tr h="370840">
                <a:tc>
                  <a:txBody>
                    <a:bodyPr/>
                    <a:lstStyle/>
                    <a:p>
                      <a:pPr algn="ctr"/>
                      <a:r>
                        <a:rPr lang="es-ES_tradnl" dirty="0"/>
                        <a:t>83</a:t>
                      </a:r>
                    </a:p>
                  </a:txBody>
                  <a:tcPr/>
                </a:tc>
                <a:tc>
                  <a:txBody>
                    <a:bodyPr/>
                    <a:lstStyle/>
                    <a:p>
                      <a:pPr algn="ctr"/>
                      <a:r>
                        <a:rPr lang="es-ES_tradnl" dirty="0"/>
                        <a:t>177</a:t>
                      </a:r>
                    </a:p>
                  </a:txBody>
                  <a:tcPr/>
                </a:tc>
                <a:tc>
                  <a:txBody>
                    <a:bodyPr/>
                    <a:lstStyle/>
                    <a:p>
                      <a:pPr algn="ctr"/>
                      <a:r>
                        <a:rPr lang="es-ES_tradnl" dirty="0"/>
                        <a:t>Chile</a:t>
                      </a:r>
                    </a:p>
                  </a:txBody>
                  <a:tcPr/>
                </a:tc>
                <a:extLst>
                  <a:ext uri="{0D108BD9-81ED-4DB2-BD59-A6C34878D82A}">
                    <a16:rowId xmlns:a16="http://schemas.microsoft.com/office/drawing/2014/main" val="3889630798"/>
                  </a:ext>
                </a:extLst>
              </a:tr>
              <a:tr h="370840">
                <a:tc>
                  <a:txBody>
                    <a:bodyPr/>
                    <a:lstStyle/>
                    <a:p>
                      <a:pPr algn="ctr"/>
                      <a:r>
                        <a:rPr lang="es-ES_tradnl" dirty="0"/>
                        <a:t>75</a:t>
                      </a:r>
                    </a:p>
                  </a:txBody>
                  <a:tcPr/>
                </a:tc>
                <a:tc>
                  <a:txBody>
                    <a:bodyPr/>
                    <a:lstStyle/>
                    <a:p>
                      <a:pPr algn="ctr"/>
                      <a:r>
                        <a:rPr lang="es-ES_tradnl" dirty="0"/>
                        <a:t>169</a:t>
                      </a:r>
                    </a:p>
                  </a:txBody>
                  <a:tcPr/>
                </a:tc>
                <a:tc>
                  <a:txBody>
                    <a:bodyPr/>
                    <a:lstStyle/>
                    <a:p>
                      <a:pPr algn="ctr"/>
                      <a:r>
                        <a:rPr lang="es-ES_tradnl" dirty="0"/>
                        <a:t>Chile</a:t>
                      </a:r>
                    </a:p>
                  </a:txBody>
                  <a:tcPr/>
                </a:tc>
                <a:extLst>
                  <a:ext uri="{0D108BD9-81ED-4DB2-BD59-A6C34878D82A}">
                    <a16:rowId xmlns:a16="http://schemas.microsoft.com/office/drawing/2014/main" val="3901723991"/>
                  </a:ext>
                </a:extLst>
              </a:tr>
              <a:tr h="370840">
                <a:tc>
                  <a:txBody>
                    <a:bodyPr/>
                    <a:lstStyle/>
                    <a:p>
                      <a:pPr algn="ctr"/>
                      <a:r>
                        <a:rPr lang="es-ES_tradnl" dirty="0"/>
                        <a:t>68</a:t>
                      </a:r>
                    </a:p>
                  </a:txBody>
                  <a:tcPr/>
                </a:tc>
                <a:tc>
                  <a:txBody>
                    <a:bodyPr/>
                    <a:lstStyle/>
                    <a:p>
                      <a:pPr algn="ctr"/>
                      <a:r>
                        <a:rPr lang="es-ES_tradnl" dirty="0"/>
                        <a:t>155</a:t>
                      </a:r>
                    </a:p>
                  </a:txBody>
                  <a:tcPr/>
                </a:tc>
                <a:tc>
                  <a:txBody>
                    <a:bodyPr/>
                    <a:lstStyle/>
                    <a:p>
                      <a:pPr algn="ctr"/>
                      <a:r>
                        <a:rPr lang="es-ES_tradnl" dirty="0"/>
                        <a:t>Argentina</a:t>
                      </a:r>
                    </a:p>
                  </a:txBody>
                  <a:tcPr/>
                </a:tc>
                <a:extLst>
                  <a:ext uri="{0D108BD9-81ED-4DB2-BD59-A6C34878D82A}">
                    <a16:rowId xmlns:a16="http://schemas.microsoft.com/office/drawing/2014/main" val="1265804413"/>
                  </a:ext>
                </a:extLst>
              </a:tr>
            </a:tbl>
          </a:graphicData>
        </a:graphic>
      </p:graphicFrame>
    </p:spTree>
    <p:extLst>
      <p:ext uri="{BB962C8B-B14F-4D97-AF65-F5344CB8AC3E}">
        <p14:creationId xmlns:p14="http://schemas.microsoft.com/office/powerpoint/2010/main" val="38804327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Tratamiento de variables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47</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09BCBC2F-5267-BE00-6DE8-F7DC565E7736}"/>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Variables </a:t>
            </a:r>
            <a:r>
              <a:rPr lang="es-ES_tradnl" sz="2400" dirty="0" err="1">
                <a:latin typeface="+mj-lt"/>
              </a:rPr>
              <a:t>Dummies</a:t>
            </a:r>
            <a:endParaRPr lang="es-ES_tradnl" sz="2400" dirty="0">
              <a:latin typeface="+mj-lt"/>
            </a:endParaRPr>
          </a:p>
        </p:txBody>
      </p:sp>
      <p:graphicFrame>
        <p:nvGraphicFramePr>
          <p:cNvPr id="10" name="Content Placeholder 9">
            <a:extLst>
              <a:ext uri="{FF2B5EF4-FFF2-40B4-BE49-F238E27FC236}">
                <a16:creationId xmlns:a16="http://schemas.microsoft.com/office/drawing/2014/main" id="{AA50BE4A-184F-9A1C-DECA-7E226C32B1D4}"/>
              </a:ext>
            </a:extLst>
          </p:cNvPr>
          <p:cNvGraphicFramePr>
            <a:graphicFrameLocks noGrp="1"/>
          </p:cNvGraphicFramePr>
          <p:nvPr>
            <p:ph idx="1"/>
            <p:extLst>
              <p:ext uri="{D42A27DB-BD31-4B8C-83A1-F6EECF244321}">
                <p14:modId xmlns:p14="http://schemas.microsoft.com/office/powerpoint/2010/main" val="3686624809"/>
              </p:ext>
            </p:extLst>
          </p:nvPr>
        </p:nvGraphicFramePr>
        <p:xfrm>
          <a:off x="700088" y="2292350"/>
          <a:ext cx="10691810" cy="1854200"/>
        </p:xfrm>
        <a:graphic>
          <a:graphicData uri="http://schemas.openxmlformats.org/drawingml/2006/table">
            <a:tbl>
              <a:tblPr firstRow="1" bandRow="1">
                <a:tableStyleId>{00A15C55-8517-42AA-B614-E9B94910E393}</a:tableStyleId>
              </a:tblPr>
              <a:tblGrid>
                <a:gridCol w="2138362">
                  <a:extLst>
                    <a:ext uri="{9D8B030D-6E8A-4147-A177-3AD203B41FA5}">
                      <a16:colId xmlns:a16="http://schemas.microsoft.com/office/drawing/2014/main" val="1314787988"/>
                    </a:ext>
                  </a:extLst>
                </a:gridCol>
                <a:gridCol w="2138362">
                  <a:extLst>
                    <a:ext uri="{9D8B030D-6E8A-4147-A177-3AD203B41FA5}">
                      <a16:colId xmlns:a16="http://schemas.microsoft.com/office/drawing/2014/main" val="3970562855"/>
                    </a:ext>
                  </a:extLst>
                </a:gridCol>
                <a:gridCol w="2138362">
                  <a:extLst>
                    <a:ext uri="{9D8B030D-6E8A-4147-A177-3AD203B41FA5}">
                      <a16:colId xmlns:a16="http://schemas.microsoft.com/office/drawing/2014/main" val="1615952333"/>
                    </a:ext>
                  </a:extLst>
                </a:gridCol>
                <a:gridCol w="2138362">
                  <a:extLst>
                    <a:ext uri="{9D8B030D-6E8A-4147-A177-3AD203B41FA5}">
                      <a16:colId xmlns:a16="http://schemas.microsoft.com/office/drawing/2014/main" val="2433902133"/>
                    </a:ext>
                  </a:extLst>
                </a:gridCol>
                <a:gridCol w="2138362">
                  <a:extLst>
                    <a:ext uri="{9D8B030D-6E8A-4147-A177-3AD203B41FA5}">
                      <a16:colId xmlns:a16="http://schemas.microsoft.com/office/drawing/2014/main" val="2446023878"/>
                    </a:ext>
                  </a:extLst>
                </a:gridCol>
              </a:tblGrid>
              <a:tr h="370840">
                <a:tc>
                  <a:txBody>
                    <a:bodyPr/>
                    <a:lstStyle/>
                    <a:p>
                      <a:pPr algn="ctr"/>
                      <a:r>
                        <a:rPr lang="es-ES_tradnl" dirty="0"/>
                        <a:t>Peso</a:t>
                      </a:r>
                    </a:p>
                  </a:txBody>
                  <a:tcPr/>
                </a:tc>
                <a:tc>
                  <a:txBody>
                    <a:bodyPr/>
                    <a:lstStyle/>
                    <a:p>
                      <a:pPr algn="ctr"/>
                      <a:r>
                        <a:rPr lang="es-ES_tradnl" dirty="0"/>
                        <a:t>Altura</a:t>
                      </a:r>
                    </a:p>
                  </a:txBody>
                  <a:tcPr/>
                </a:tc>
                <a:tc>
                  <a:txBody>
                    <a:bodyPr/>
                    <a:lstStyle/>
                    <a:p>
                      <a:pPr algn="ctr"/>
                      <a:r>
                        <a:rPr lang="es-ES_tradnl" dirty="0"/>
                        <a:t>País</a:t>
                      </a:r>
                    </a:p>
                  </a:txBody>
                  <a:tcPr/>
                </a:tc>
                <a:tc>
                  <a:txBody>
                    <a:bodyPr/>
                    <a:lstStyle/>
                    <a:p>
                      <a:pPr algn="ctr"/>
                      <a:r>
                        <a:rPr lang="es-ES_tradnl" dirty="0" err="1"/>
                        <a:t>arg</a:t>
                      </a:r>
                      <a:endParaRPr lang="es-ES_tradnl" dirty="0"/>
                    </a:p>
                  </a:txBody>
                  <a:tcPr/>
                </a:tc>
                <a:tc>
                  <a:txBody>
                    <a:bodyPr/>
                    <a:lstStyle/>
                    <a:p>
                      <a:pPr algn="ctr"/>
                      <a:r>
                        <a:rPr lang="es-ES_tradnl" dirty="0"/>
                        <a:t>chile</a:t>
                      </a:r>
                    </a:p>
                  </a:txBody>
                  <a:tcPr/>
                </a:tc>
                <a:extLst>
                  <a:ext uri="{0D108BD9-81ED-4DB2-BD59-A6C34878D82A}">
                    <a16:rowId xmlns:a16="http://schemas.microsoft.com/office/drawing/2014/main" val="3518576873"/>
                  </a:ext>
                </a:extLst>
              </a:tr>
              <a:tr h="370840">
                <a:tc>
                  <a:txBody>
                    <a:bodyPr/>
                    <a:lstStyle/>
                    <a:p>
                      <a:pPr algn="ctr"/>
                      <a:r>
                        <a:rPr lang="es-ES_tradnl" dirty="0"/>
                        <a:t>80</a:t>
                      </a:r>
                    </a:p>
                  </a:txBody>
                  <a:tcPr/>
                </a:tc>
                <a:tc>
                  <a:txBody>
                    <a:bodyPr/>
                    <a:lstStyle/>
                    <a:p>
                      <a:pPr algn="ctr"/>
                      <a:r>
                        <a:rPr lang="es-ES_tradnl" dirty="0"/>
                        <a:t>180</a:t>
                      </a:r>
                    </a:p>
                  </a:txBody>
                  <a:tcPr/>
                </a:tc>
                <a:tc>
                  <a:txBody>
                    <a:bodyPr/>
                    <a:lstStyle/>
                    <a:p>
                      <a:pPr algn="ctr"/>
                      <a:r>
                        <a:rPr lang="es-ES_tradnl" dirty="0"/>
                        <a:t>Argentina</a:t>
                      </a:r>
                    </a:p>
                  </a:txBody>
                  <a:tcPr/>
                </a:tc>
                <a:tc>
                  <a:txBody>
                    <a:bodyPr/>
                    <a:lstStyle/>
                    <a:p>
                      <a:pPr algn="ctr"/>
                      <a:r>
                        <a:rPr lang="es-ES_tradnl" dirty="0"/>
                        <a:t>1</a:t>
                      </a:r>
                    </a:p>
                  </a:txBody>
                  <a:tcPr/>
                </a:tc>
                <a:tc>
                  <a:txBody>
                    <a:bodyPr/>
                    <a:lstStyle/>
                    <a:p>
                      <a:pPr algn="ctr"/>
                      <a:r>
                        <a:rPr lang="es-ES_tradnl" dirty="0"/>
                        <a:t>0</a:t>
                      </a:r>
                    </a:p>
                  </a:txBody>
                  <a:tcPr/>
                </a:tc>
                <a:extLst>
                  <a:ext uri="{0D108BD9-81ED-4DB2-BD59-A6C34878D82A}">
                    <a16:rowId xmlns:a16="http://schemas.microsoft.com/office/drawing/2014/main" val="1143634092"/>
                  </a:ext>
                </a:extLst>
              </a:tr>
              <a:tr h="370840">
                <a:tc>
                  <a:txBody>
                    <a:bodyPr/>
                    <a:lstStyle/>
                    <a:p>
                      <a:pPr algn="ctr"/>
                      <a:r>
                        <a:rPr lang="es-ES_tradnl" dirty="0"/>
                        <a:t>83</a:t>
                      </a:r>
                    </a:p>
                  </a:txBody>
                  <a:tcPr/>
                </a:tc>
                <a:tc>
                  <a:txBody>
                    <a:bodyPr/>
                    <a:lstStyle/>
                    <a:p>
                      <a:pPr algn="ctr"/>
                      <a:r>
                        <a:rPr lang="es-ES_tradnl" dirty="0"/>
                        <a:t>177</a:t>
                      </a:r>
                    </a:p>
                  </a:txBody>
                  <a:tcPr/>
                </a:tc>
                <a:tc>
                  <a:txBody>
                    <a:bodyPr/>
                    <a:lstStyle/>
                    <a:p>
                      <a:pPr algn="ctr"/>
                      <a:r>
                        <a:rPr lang="es-ES_tradnl" dirty="0"/>
                        <a:t>Chile</a:t>
                      </a:r>
                    </a:p>
                  </a:txBody>
                  <a:tcPr/>
                </a:tc>
                <a:tc>
                  <a:txBody>
                    <a:bodyPr/>
                    <a:lstStyle/>
                    <a:p>
                      <a:pPr algn="ctr"/>
                      <a:r>
                        <a:rPr lang="es-ES_tradnl" dirty="0"/>
                        <a:t>0</a:t>
                      </a:r>
                    </a:p>
                  </a:txBody>
                  <a:tcPr/>
                </a:tc>
                <a:tc>
                  <a:txBody>
                    <a:bodyPr/>
                    <a:lstStyle/>
                    <a:p>
                      <a:pPr algn="ctr"/>
                      <a:r>
                        <a:rPr lang="es-ES_tradnl" dirty="0"/>
                        <a:t>1</a:t>
                      </a:r>
                    </a:p>
                  </a:txBody>
                  <a:tcPr/>
                </a:tc>
                <a:extLst>
                  <a:ext uri="{0D108BD9-81ED-4DB2-BD59-A6C34878D82A}">
                    <a16:rowId xmlns:a16="http://schemas.microsoft.com/office/drawing/2014/main" val="3889630798"/>
                  </a:ext>
                </a:extLst>
              </a:tr>
              <a:tr h="370840">
                <a:tc>
                  <a:txBody>
                    <a:bodyPr/>
                    <a:lstStyle/>
                    <a:p>
                      <a:pPr algn="ctr"/>
                      <a:r>
                        <a:rPr lang="es-ES_tradnl" dirty="0"/>
                        <a:t>75</a:t>
                      </a:r>
                    </a:p>
                  </a:txBody>
                  <a:tcPr/>
                </a:tc>
                <a:tc>
                  <a:txBody>
                    <a:bodyPr/>
                    <a:lstStyle/>
                    <a:p>
                      <a:pPr algn="ctr"/>
                      <a:r>
                        <a:rPr lang="es-ES_tradnl" dirty="0"/>
                        <a:t>169</a:t>
                      </a:r>
                    </a:p>
                  </a:txBody>
                  <a:tcPr/>
                </a:tc>
                <a:tc>
                  <a:txBody>
                    <a:bodyPr/>
                    <a:lstStyle/>
                    <a:p>
                      <a:pPr algn="ctr"/>
                      <a:r>
                        <a:rPr lang="es-ES_tradnl" dirty="0"/>
                        <a:t>Chile</a:t>
                      </a:r>
                    </a:p>
                  </a:txBody>
                  <a:tcPr/>
                </a:tc>
                <a:tc>
                  <a:txBody>
                    <a:bodyPr/>
                    <a:lstStyle/>
                    <a:p>
                      <a:pPr algn="ctr"/>
                      <a:r>
                        <a:rPr lang="es-ES_tradnl" dirty="0"/>
                        <a:t>0</a:t>
                      </a:r>
                    </a:p>
                  </a:txBody>
                  <a:tcPr/>
                </a:tc>
                <a:tc>
                  <a:txBody>
                    <a:bodyPr/>
                    <a:lstStyle/>
                    <a:p>
                      <a:pPr algn="ctr"/>
                      <a:r>
                        <a:rPr lang="es-ES_tradnl" dirty="0"/>
                        <a:t>1</a:t>
                      </a:r>
                    </a:p>
                  </a:txBody>
                  <a:tcPr/>
                </a:tc>
                <a:extLst>
                  <a:ext uri="{0D108BD9-81ED-4DB2-BD59-A6C34878D82A}">
                    <a16:rowId xmlns:a16="http://schemas.microsoft.com/office/drawing/2014/main" val="3901723991"/>
                  </a:ext>
                </a:extLst>
              </a:tr>
              <a:tr h="370840">
                <a:tc>
                  <a:txBody>
                    <a:bodyPr/>
                    <a:lstStyle/>
                    <a:p>
                      <a:pPr algn="ctr"/>
                      <a:r>
                        <a:rPr lang="es-ES_tradnl" dirty="0"/>
                        <a:t>68</a:t>
                      </a:r>
                    </a:p>
                  </a:txBody>
                  <a:tcPr/>
                </a:tc>
                <a:tc>
                  <a:txBody>
                    <a:bodyPr/>
                    <a:lstStyle/>
                    <a:p>
                      <a:pPr algn="ctr"/>
                      <a:r>
                        <a:rPr lang="es-ES_tradnl" dirty="0"/>
                        <a:t>155</a:t>
                      </a:r>
                    </a:p>
                  </a:txBody>
                  <a:tcPr/>
                </a:tc>
                <a:tc>
                  <a:txBody>
                    <a:bodyPr/>
                    <a:lstStyle/>
                    <a:p>
                      <a:pPr algn="ctr"/>
                      <a:r>
                        <a:rPr lang="es-ES_tradnl" dirty="0"/>
                        <a:t>Argentina</a:t>
                      </a:r>
                    </a:p>
                  </a:txBody>
                  <a:tcPr/>
                </a:tc>
                <a:tc>
                  <a:txBody>
                    <a:bodyPr/>
                    <a:lstStyle/>
                    <a:p>
                      <a:pPr algn="ctr"/>
                      <a:r>
                        <a:rPr lang="es-ES_tradnl" dirty="0"/>
                        <a:t>1</a:t>
                      </a:r>
                    </a:p>
                  </a:txBody>
                  <a:tcPr/>
                </a:tc>
                <a:tc>
                  <a:txBody>
                    <a:bodyPr/>
                    <a:lstStyle/>
                    <a:p>
                      <a:pPr algn="ctr"/>
                      <a:r>
                        <a:rPr lang="es-ES_tradnl" dirty="0"/>
                        <a:t>0</a:t>
                      </a:r>
                    </a:p>
                  </a:txBody>
                  <a:tcPr/>
                </a:tc>
                <a:extLst>
                  <a:ext uri="{0D108BD9-81ED-4DB2-BD59-A6C34878D82A}">
                    <a16:rowId xmlns:a16="http://schemas.microsoft.com/office/drawing/2014/main" val="1265804413"/>
                  </a:ext>
                </a:extLst>
              </a:tr>
            </a:tbl>
          </a:graphicData>
        </a:graphic>
      </p:graphicFrame>
    </p:spTree>
    <p:extLst>
      <p:ext uri="{BB962C8B-B14F-4D97-AF65-F5344CB8AC3E}">
        <p14:creationId xmlns:p14="http://schemas.microsoft.com/office/powerpoint/2010/main" val="328932171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Tratamiento de variables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48</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09BCBC2F-5267-BE00-6DE8-F7DC565E7736}"/>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Variables </a:t>
            </a:r>
            <a:r>
              <a:rPr lang="es-ES_tradnl" sz="2400" dirty="0" err="1">
                <a:latin typeface="+mj-lt"/>
              </a:rPr>
              <a:t>Dummies</a:t>
            </a:r>
            <a:endParaRPr lang="es-ES_tradnl" sz="2400" dirty="0">
              <a:latin typeface="+mj-lt"/>
            </a:endParaRPr>
          </a:p>
        </p:txBody>
      </p:sp>
      <p:graphicFrame>
        <p:nvGraphicFramePr>
          <p:cNvPr id="10" name="Content Placeholder 9">
            <a:extLst>
              <a:ext uri="{FF2B5EF4-FFF2-40B4-BE49-F238E27FC236}">
                <a16:creationId xmlns:a16="http://schemas.microsoft.com/office/drawing/2014/main" id="{AA50BE4A-184F-9A1C-DECA-7E226C32B1D4}"/>
              </a:ext>
            </a:extLst>
          </p:cNvPr>
          <p:cNvGraphicFramePr>
            <a:graphicFrameLocks noGrp="1"/>
          </p:cNvGraphicFramePr>
          <p:nvPr>
            <p:ph idx="1"/>
            <p:extLst>
              <p:ext uri="{D42A27DB-BD31-4B8C-83A1-F6EECF244321}">
                <p14:modId xmlns:p14="http://schemas.microsoft.com/office/powerpoint/2010/main" val="2364059026"/>
              </p:ext>
            </p:extLst>
          </p:nvPr>
        </p:nvGraphicFramePr>
        <p:xfrm>
          <a:off x="700088" y="2292350"/>
          <a:ext cx="8553448" cy="1854200"/>
        </p:xfrm>
        <a:graphic>
          <a:graphicData uri="http://schemas.openxmlformats.org/drawingml/2006/table">
            <a:tbl>
              <a:tblPr firstRow="1" bandRow="1">
                <a:tableStyleId>{00A15C55-8517-42AA-B614-E9B94910E393}</a:tableStyleId>
              </a:tblPr>
              <a:tblGrid>
                <a:gridCol w="2138362">
                  <a:extLst>
                    <a:ext uri="{9D8B030D-6E8A-4147-A177-3AD203B41FA5}">
                      <a16:colId xmlns:a16="http://schemas.microsoft.com/office/drawing/2014/main" val="1314787988"/>
                    </a:ext>
                  </a:extLst>
                </a:gridCol>
                <a:gridCol w="2138362">
                  <a:extLst>
                    <a:ext uri="{9D8B030D-6E8A-4147-A177-3AD203B41FA5}">
                      <a16:colId xmlns:a16="http://schemas.microsoft.com/office/drawing/2014/main" val="3970562855"/>
                    </a:ext>
                  </a:extLst>
                </a:gridCol>
                <a:gridCol w="2138362">
                  <a:extLst>
                    <a:ext uri="{9D8B030D-6E8A-4147-A177-3AD203B41FA5}">
                      <a16:colId xmlns:a16="http://schemas.microsoft.com/office/drawing/2014/main" val="2433902133"/>
                    </a:ext>
                  </a:extLst>
                </a:gridCol>
                <a:gridCol w="2138362">
                  <a:extLst>
                    <a:ext uri="{9D8B030D-6E8A-4147-A177-3AD203B41FA5}">
                      <a16:colId xmlns:a16="http://schemas.microsoft.com/office/drawing/2014/main" val="2446023878"/>
                    </a:ext>
                  </a:extLst>
                </a:gridCol>
              </a:tblGrid>
              <a:tr h="370840">
                <a:tc>
                  <a:txBody>
                    <a:bodyPr/>
                    <a:lstStyle/>
                    <a:p>
                      <a:pPr algn="ctr"/>
                      <a:r>
                        <a:rPr lang="es-ES_tradnl" dirty="0"/>
                        <a:t>Peso</a:t>
                      </a:r>
                    </a:p>
                  </a:txBody>
                  <a:tcPr/>
                </a:tc>
                <a:tc>
                  <a:txBody>
                    <a:bodyPr/>
                    <a:lstStyle/>
                    <a:p>
                      <a:pPr algn="ctr"/>
                      <a:r>
                        <a:rPr lang="es-ES_tradnl" dirty="0"/>
                        <a:t>Altura</a:t>
                      </a:r>
                    </a:p>
                  </a:txBody>
                  <a:tcPr/>
                </a:tc>
                <a:tc>
                  <a:txBody>
                    <a:bodyPr/>
                    <a:lstStyle/>
                    <a:p>
                      <a:pPr algn="ctr"/>
                      <a:r>
                        <a:rPr lang="es-ES_tradnl" dirty="0" err="1"/>
                        <a:t>arg</a:t>
                      </a:r>
                      <a:endParaRPr lang="es-ES_tradnl" dirty="0"/>
                    </a:p>
                  </a:txBody>
                  <a:tcPr/>
                </a:tc>
                <a:tc>
                  <a:txBody>
                    <a:bodyPr/>
                    <a:lstStyle/>
                    <a:p>
                      <a:pPr algn="ctr"/>
                      <a:r>
                        <a:rPr lang="es-ES_tradnl" dirty="0"/>
                        <a:t>chile</a:t>
                      </a:r>
                    </a:p>
                  </a:txBody>
                  <a:tcPr/>
                </a:tc>
                <a:extLst>
                  <a:ext uri="{0D108BD9-81ED-4DB2-BD59-A6C34878D82A}">
                    <a16:rowId xmlns:a16="http://schemas.microsoft.com/office/drawing/2014/main" val="3518576873"/>
                  </a:ext>
                </a:extLst>
              </a:tr>
              <a:tr h="370840">
                <a:tc>
                  <a:txBody>
                    <a:bodyPr/>
                    <a:lstStyle/>
                    <a:p>
                      <a:pPr algn="ctr"/>
                      <a:r>
                        <a:rPr lang="es-ES_tradnl" dirty="0"/>
                        <a:t>80</a:t>
                      </a:r>
                    </a:p>
                  </a:txBody>
                  <a:tcPr/>
                </a:tc>
                <a:tc>
                  <a:txBody>
                    <a:bodyPr/>
                    <a:lstStyle/>
                    <a:p>
                      <a:pPr algn="ctr"/>
                      <a:r>
                        <a:rPr lang="es-ES_tradnl" dirty="0"/>
                        <a:t>180</a:t>
                      </a:r>
                    </a:p>
                  </a:txBody>
                  <a:tcPr/>
                </a:tc>
                <a:tc>
                  <a:txBody>
                    <a:bodyPr/>
                    <a:lstStyle/>
                    <a:p>
                      <a:pPr algn="ctr"/>
                      <a:r>
                        <a:rPr lang="es-ES_tradnl" dirty="0"/>
                        <a:t>1</a:t>
                      </a:r>
                    </a:p>
                  </a:txBody>
                  <a:tcPr/>
                </a:tc>
                <a:tc>
                  <a:txBody>
                    <a:bodyPr/>
                    <a:lstStyle/>
                    <a:p>
                      <a:pPr algn="ctr"/>
                      <a:r>
                        <a:rPr lang="es-ES_tradnl" dirty="0"/>
                        <a:t>0</a:t>
                      </a:r>
                    </a:p>
                  </a:txBody>
                  <a:tcPr/>
                </a:tc>
                <a:extLst>
                  <a:ext uri="{0D108BD9-81ED-4DB2-BD59-A6C34878D82A}">
                    <a16:rowId xmlns:a16="http://schemas.microsoft.com/office/drawing/2014/main" val="1143634092"/>
                  </a:ext>
                </a:extLst>
              </a:tr>
              <a:tr h="370840">
                <a:tc>
                  <a:txBody>
                    <a:bodyPr/>
                    <a:lstStyle/>
                    <a:p>
                      <a:pPr algn="ctr"/>
                      <a:r>
                        <a:rPr lang="es-ES_tradnl" dirty="0"/>
                        <a:t>83</a:t>
                      </a:r>
                    </a:p>
                  </a:txBody>
                  <a:tcPr/>
                </a:tc>
                <a:tc>
                  <a:txBody>
                    <a:bodyPr/>
                    <a:lstStyle/>
                    <a:p>
                      <a:pPr algn="ctr"/>
                      <a:r>
                        <a:rPr lang="es-ES_tradnl" dirty="0"/>
                        <a:t>177</a:t>
                      </a:r>
                    </a:p>
                  </a:txBody>
                  <a:tcPr/>
                </a:tc>
                <a:tc>
                  <a:txBody>
                    <a:bodyPr/>
                    <a:lstStyle/>
                    <a:p>
                      <a:pPr algn="ctr"/>
                      <a:r>
                        <a:rPr lang="es-ES_tradnl" dirty="0"/>
                        <a:t>0</a:t>
                      </a:r>
                    </a:p>
                  </a:txBody>
                  <a:tcPr/>
                </a:tc>
                <a:tc>
                  <a:txBody>
                    <a:bodyPr/>
                    <a:lstStyle/>
                    <a:p>
                      <a:pPr algn="ctr"/>
                      <a:r>
                        <a:rPr lang="es-ES_tradnl" dirty="0"/>
                        <a:t>1</a:t>
                      </a:r>
                    </a:p>
                  </a:txBody>
                  <a:tcPr/>
                </a:tc>
                <a:extLst>
                  <a:ext uri="{0D108BD9-81ED-4DB2-BD59-A6C34878D82A}">
                    <a16:rowId xmlns:a16="http://schemas.microsoft.com/office/drawing/2014/main" val="3889630798"/>
                  </a:ext>
                </a:extLst>
              </a:tr>
              <a:tr h="370840">
                <a:tc>
                  <a:txBody>
                    <a:bodyPr/>
                    <a:lstStyle/>
                    <a:p>
                      <a:pPr algn="ctr"/>
                      <a:r>
                        <a:rPr lang="es-ES_tradnl" dirty="0"/>
                        <a:t>75</a:t>
                      </a:r>
                    </a:p>
                  </a:txBody>
                  <a:tcPr/>
                </a:tc>
                <a:tc>
                  <a:txBody>
                    <a:bodyPr/>
                    <a:lstStyle/>
                    <a:p>
                      <a:pPr algn="ctr"/>
                      <a:r>
                        <a:rPr lang="es-ES_tradnl" dirty="0"/>
                        <a:t>169</a:t>
                      </a:r>
                    </a:p>
                  </a:txBody>
                  <a:tcPr/>
                </a:tc>
                <a:tc>
                  <a:txBody>
                    <a:bodyPr/>
                    <a:lstStyle/>
                    <a:p>
                      <a:pPr algn="ctr"/>
                      <a:r>
                        <a:rPr lang="es-ES_tradnl" dirty="0"/>
                        <a:t>0</a:t>
                      </a:r>
                    </a:p>
                  </a:txBody>
                  <a:tcPr/>
                </a:tc>
                <a:tc>
                  <a:txBody>
                    <a:bodyPr/>
                    <a:lstStyle/>
                    <a:p>
                      <a:pPr algn="ctr"/>
                      <a:r>
                        <a:rPr lang="es-ES_tradnl" dirty="0"/>
                        <a:t>1</a:t>
                      </a:r>
                    </a:p>
                  </a:txBody>
                  <a:tcPr/>
                </a:tc>
                <a:extLst>
                  <a:ext uri="{0D108BD9-81ED-4DB2-BD59-A6C34878D82A}">
                    <a16:rowId xmlns:a16="http://schemas.microsoft.com/office/drawing/2014/main" val="3901723991"/>
                  </a:ext>
                </a:extLst>
              </a:tr>
              <a:tr h="370840">
                <a:tc>
                  <a:txBody>
                    <a:bodyPr/>
                    <a:lstStyle/>
                    <a:p>
                      <a:pPr algn="ctr"/>
                      <a:r>
                        <a:rPr lang="es-ES_tradnl" dirty="0"/>
                        <a:t>68</a:t>
                      </a:r>
                    </a:p>
                  </a:txBody>
                  <a:tcPr/>
                </a:tc>
                <a:tc>
                  <a:txBody>
                    <a:bodyPr/>
                    <a:lstStyle/>
                    <a:p>
                      <a:pPr algn="ctr"/>
                      <a:r>
                        <a:rPr lang="es-ES_tradnl" dirty="0"/>
                        <a:t>155</a:t>
                      </a:r>
                    </a:p>
                  </a:txBody>
                  <a:tcPr/>
                </a:tc>
                <a:tc>
                  <a:txBody>
                    <a:bodyPr/>
                    <a:lstStyle/>
                    <a:p>
                      <a:pPr algn="ctr"/>
                      <a:r>
                        <a:rPr lang="es-ES_tradnl" dirty="0"/>
                        <a:t>1</a:t>
                      </a:r>
                    </a:p>
                  </a:txBody>
                  <a:tcPr/>
                </a:tc>
                <a:tc>
                  <a:txBody>
                    <a:bodyPr/>
                    <a:lstStyle/>
                    <a:p>
                      <a:pPr algn="ctr"/>
                      <a:r>
                        <a:rPr lang="es-ES_tradnl" dirty="0"/>
                        <a:t>0</a:t>
                      </a:r>
                    </a:p>
                  </a:txBody>
                  <a:tcPr/>
                </a:tc>
                <a:extLst>
                  <a:ext uri="{0D108BD9-81ED-4DB2-BD59-A6C34878D82A}">
                    <a16:rowId xmlns:a16="http://schemas.microsoft.com/office/drawing/2014/main" val="1265804413"/>
                  </a:ext>
                </a:extLst>
              </a:tr>
            </a:tbl>
          </a:graphicData>
        </a:graphic>
      </p:graphicFrame>
    </p:spTree>
    <p:extLst>
      <p:ext uri="{BB962C8B-B14F-4D97-AF65-F5344CB8AC3E}">
        <p14:creationId xmlns:p14="http://schemas.microsoft.com/office/powerpoint/2010/main" val="115399508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Tratamiento de variables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49</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pPr marL="0" indent="0">
                  <a:buNone/>
                </a:pPr>
                <a:r>
                  <a:rPr lang="es-ES_tradnl" dirty="0"/>
                  <a:t>Como vimos, </a:t>
                </a:r>
                <a:r>
                  <a:rPr lang="es-ES_tradnl" b="1" dirty="0" err="1">
                    <a:solidFill>
                      <a:schemeClr val="accent3"/>
                    </a:solidFill>
                  </a:rPr>
                  <a:t>one-hot</a:t>
                </a:r>
                <a:r>
                  <a:rPr lang="es-ES_tradnl" b="1" dirty="0">
                    <a:solidFill>
                      <a:schemeClr val="accent3"/>
                    </a:solidFill>
                  </a:rPr>
                  <a:t> </a:t>
                </a:r>
                <a:r>
                  <a:rPr lang="es-ES_tradnl" b="1" dirty="0" err="1">
                    <a:solidFill>
                      <a:schemeClr val="accent3"/>
                    </a:solidFill>
                  </a:rPr>
                  <a:t>enconding</a:t>
                </a:r>
                <a:r>
                  <a:rPr lang="es-ES_tradnl" b="1" dirty="0">
                    <a:solidFill>
                      <a:schemeClr val="accent3"/>
                    </a:solidFill>
                  </a:rPr>
                  <a:t> </a:t>
                </a:r>
                <a:r>
                  <a:rPr lang="es-ES_tradnl" dirty="0"/>
                  <a:t>nos genera un nuevo atributo por categoría, pero esto nos genera </a:t>
                </a:r>
                <a:r>
                  <a:rPr lang="es-ES_tradnl" i="1" dirty="0">
                    <a:solidFill>
                      <a:srgbClr val="C00000"/>
                    </a:solidFill>
                  </a:rPr>
                  <a:t>una trampa</a:t>
                </a:r>
              </a:p>
              <a:p>
                <a:pPr marL="0" indent="0">
                  <a:buNone/>
                </a:pPr>
                <a:r>
                  <a:rPr lang="es-ES_tradnl" dirty="0"/>
                  <a:t>Si vemos el ejemplo, las dos variables que estamos usando están 100% correlacionadas entre sí:</a:t>
                </a:r>
              </a:p>
              <a:p>
                <a:pPr marL="0" indent="0">
                  <a:buNone/>
                </a:pPr>
                <a:endParaRPr lang="es-ES_tradnl" dirty="0"/>
              </a:p>
              <a:p>
                <a:pPr marL="0" indent="0">
                  <a:buNone/>
                </a:pPr>
                <a14:m>
                  <m:oMathPara xmlns:m="http://schemas.openxmlformats.org/officeDocument/2006/math">
                    <m:oMathParaPr>
                      <m:jc m:val="centerGroup"/>
                    </m:oMathParaPr>
                    <m:oMath xmlns:m="http://schemas.openxmlformats.org/officeDocument/2006/math">
                      <m:acc>
                        <m:accPr>
                          <m:chr m:val="̂"/>
                          <m:ctrlPr>
                            <a:rPr lang="es-ES_tradnl" i="1" smtClean="0">
                              <a:latin typeface="Cambria Math" panose="02040503050406030204" pitchFamily="18" charset="0"/>
                            </a:rPr>
                          </m:ctrlPr>
                        </m:accPr>
                        <m:e>
                          <m:r>
                            <a:rPr lang="en-US" b="0" i="1" smtClean="0">
                              <a:latin typeface="Cambria Math" panose="02040503050406030204" pitchFamily="18" charset="0"/>
                            </a:rPr>
                            <m:t>𝑦</m:t>
                          </m:r>
                        </m:e>
                      </m:acc>
                      <m:r>
                        <a:rPr lang="en-US" b="0" i="1" smtClean="0">
                          <a:latin typeface="Cambria Math" panose="02040503050406030204" pitchFamily="18" charset="0"/>
                        </a:rPr>
                        <m:t>=</m:t>
                      </m:r>
                      <m:r>
                        <a:rPr lang="en-US" b="0" i="1" smtClean="0">
                          <a:latin typeface="Cambria Math" panose="02040503050406030204" pitchFamily="18" charset="0"/>
                        </a:rPr>
                        <m:t>𝑏</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0</m:t>
                          </m:r>
                        </m:sub>
                      </m:sSub>
                      <m:sSub>
                        <m:sSubPr>
                          <m:ctrlPr>
                            <a:rPr lang="en-US" i="1">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𝑝𝑒𝑠𝑜</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1</m:t>
                          </m:r>
                        </m:sub>
                      </m:sSub>
                      <m:sSub>
                        <m:sSubPr>
                          <m:ctrlPr>
                            <a:rPr lang="en-US" i="1">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𝑎𝑙𝑡𝑢𝑟𝑎</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2</m:t>
                          </m:r>
                        </m:sub>
                      </m:sSub>
                      <m:sSub>
                        <m:sSubPr>
                          <m:ctrlPr>
                            <a:rPr lang="en-US" i="1">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𝑎𝑟𝑔</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3</m:t>
                          </m:r>
                        </m:sub>
                      </m:sSub>
                      <m:sSub>
                        <m:sSubPr>
                          <m:ctrlPr>
                            <a:rPr lang="en-US" i="1">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𝑐h𝑖𝑙𝑒</m:t>
                          </m:r>
                        </m:sub>
                      </m:sSub>
                    </m:oMath>
                  </m:oMathPara>
                </a14:m>
                <a:endParaRPr lang="es-ES_tradnl" dirty="0"/>
              </a:p>
              <a:p>
                <a:pPr marL="0" indent="0">
                  <a:buNone/>
                </a:pPr>
                <a14:m>
                  <m:oMathPara xmlns:m="http://schemas.openxmlformats.org/officeDocument/2006/math">
                    <m:oMathParaPr>
                      <m:jc m:val="centerGroup"/>
                    </m:oMathParaPr>
                    <m:oMath xmlns:m="http://schemas.openxmlformats.org/officeDocument/2006/math">
                      <m:acc>
                        <m:accPr>
                          <m:chr m:val="̂"/>
                          <m:ctrlPr>
                            <a:rPr lang="es-ES_tradnl" i="1" smtClean="0">
                              <a:latin typeface="Cambria Math" panose="02040503050406030204" pitchFamily="18" charset="0"/>
                            </a:rPr>
                          </m:ctrlPr>
                        </m:accPr>
                        <m:e>
                          <m:r>
                            <a:rPr lang="en-US" b="0" i="1" smtClean="0">
                              <a:latin typeface="Cambria Math" panose="02040503050406030204" pitchFamily="18" charset="0"/>
                            </a:rPr>
                            <m:t>𝑦</m:t>
                          </m:r>
                        </m:e>
                      </m:acc>
                      <m:r>
                        <a:rPr lang="en-US" b="0" i="1" smtClean="0">
                          <a:latin typeface="Cambria Math" panose="02040503050406030204" pitchFamily="18" charset="0"/>
                        </a:rPr>
                        <m:t>=</m:t>
                      </m:r>
                      <m:r>
                        <a:rPr lang="en-US" b="0" i="1" smtClean="0">
                          <a:latin typeface="Cambria Math" panose="02040503050406030204" pitchFamily="18" charset="0"/>
                        </a:rPr>
                        <m:t>𝑏</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0</m:t>
                          </m:r>
                        </m:sub>
                      </m:sSub>
                      <m:sSub>
                        <m:sSubPr>
                          <m:ctrlPr>
                            <a:rPr lang="en-US" i="1">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𝑝𝑒𝑠𝑜</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1</m:t>
                          </m:r>
                        </m:sub>
                      </m:sSub>
                      <m:sSub>
                        <m:sSubPr>
                          <m:ctrlPr>
                            <a:rPr lang="en-US" i="1">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𝑎𝑙𝑡𝑢𝑟𝑎</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2</m:t>
                          </m:r>
                        </m:sub>
                      </m:sSub>
                      <m:sSub>
                        <m:sSubPr>
                          <m:ctrlPr>
                            <a:rPr lang="en-US" i="1">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𝑎𝑟𝑔</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3</m:t>
                          </m:r>
                        </m:sub>
                      </m:sSub>
                      <m:r>
                        <a:rPr lang="en-US" i="1" smtClean="0">
                          <a:latin typeface="Cambria Math" panose="02040503050406030204" pitchFamily="18" charset="0"/>
                        </a:rPr>
                        <m:t>(</m:t>
                      </m:r>
                      <m:r>
                        <a:rPr lang="en-US" b="0" i="1" smtClean="0">
                          <a:solidFill>
                            <a:srgbClr val="FF0000"/>
                          </a:solidFill>
                          <a:latin typeface="Cambria Math" panose="02040503050406030204" pitchFamily="18" charset="0"/>
                        </a:rPr>
                        <m:t>1−</m:t>
                      </m:r>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𝑥</m:t>
                          </m:r>
                        </m:e>
                        <m:sub>
                          <m:r>
                            <a:rPr lang="en-US" b="0" i="1" smtClean="0">
                              <a:solidFill>
                                <a:srgbClr val="FF0000"/>
                              </a:solidFill>
                              <a:latin typeface="Cambria Math" panose="02040503050406030204" pitchFamily="18" charset="0"/>
                            </a:rPr>
                            <m:t>𝑎𝑟𝑔</m:t>
                          </m:r>
                        </m:sub>
                      </m:sSub>
                      <m:r>
                        <a:rPr lang="en-US" b="0" i="1" smtClean="0">
                          <a:latin typeface="Cambria Math" panose="02040503050406030204" pitchFamily="18" charset="0"/>
                        </a:rPr>
                        <m:t>)</m:t>
                      </m:r>
                    </m:oMath>
                  </m:oMathPara>
                </a14:m>
                <a:endParaRPr lang="es-ES_tradnl" dirty="0"/>
              </a:p>
              <a:p>
                <a:pPr marL="0" indent="0">
                  <a:buNone/>
                </a:pPr>
                <a14:m>
                  <m:oMathPara xmlns:m="http://schemas.openxmlformats.org/officeDocument/2006/math">
                    <m:oMathParaPr>
                      <m:jc m:val="centerGroup"/>
                    </m:oMathParaPr>
                    <m:oMath xmlns:m="http://schemas.openxmlformats.org/officeDocument/2006/math">
                      <m:acc>
                        <m:accPr>
                          <m:chr m:val="̂"/>
                          <m:ctrlPr>
                            <a:rPr lang="es-ES_tradnl" i="1" smtClean="0">
                              <a:latin typeface="Cambria Math" panose="02040503050406030204" pitchFamily="18" charset="0"/>
                            </a:rPr>
                          </m:ctrlPr>
                        </m:accPr>
                        <m:e>
                          <m:r>
                            <a:rPr lang="en-US" b="0" i="1" smtClean="0">
                              <a:latin typeface="Cambria Math" panose="02040503050406030204" pitchFamily="18" charset="0"/>
                            </a:rPr>
                            <m:t>𝑦</m:t>
                          </m:r>
                        </m:e>
                      </m:acc>
                      <m:r>
                        <a:rPr lang="en-US" b="0" i="1" smtClean="0">
                          <a:latin typeface="Cambria Math" panose="02040503050406030204" pitchFamily="18" charset="0"/>
                        </a:rPr>
                        <m:t>=(</m:t>
                      </m:r>
                      <m:r>
                        <a:rPr lang="en-US" b="0" i="1" smtClean="0">
                          <a:latin typeface="Cambria Math" panose="02040503050406030204" pitchFamily="18" charset="0"/>
                        </a:rPr>
                        <m:t>𝑏</m:t>
                      </m:r>
                      <m:r>
                        <a:rPr lang="en-US" b="0" i="1" smtClean="0">
                          <a:solidFill>
                            <a:srgbClr val="FF0000"/>
                          </a:solidFill>
                          <a:latin typeface="Cambria Math" panose="02040503050406030204" pitchFamily="18" charset="0"/>
                        </a:rPr>
                        <m:t>+</m:t>
                      </m:r>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𝑤</m:t>
                          </m:r>
                        </m:e>
                        <m:sub>
                          <m:r>
                            <a:rPr lang="en-US" i="1">
                              <a:solidFill>
                                <a:srgbClr val="FF0000"/>
                              </a:solidFill>
                              <a:latin typeface="Cambria Math" panose="02040503050406030204" pitchFamily="18" charset="0"/>
                            </a:rPr>
                            <m:t>3</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0</m:t>
                          </m:r>
                        </m:sub>
                      </m:sSub>
                      <m:sSub>
                        <m:sSubPr>
                          <m:ctrlPr>
                            <a:rPr lang="en-US" i="1">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𝑝𝑒𝑠𝑜</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1</m:t>
                          </m:r>
                        </m:sub>
                      </m:sSub>
                      <m:sSub>
                        <m:sSubPr>
                          <m:ctrlPr>
                            <a:rPr lang="en-US" i="1">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𝑎𝑙𝑡𝑢𝑟𝑎</m:t>
                          </m:r>
                        </m:sub>
                      </m:sSub>
                      <m:r>
                        <a:rPr lang="en-US" b="0" i="1" smtClean="0">
                          <a:latin typeface="Cambria Math" panose="02040503050406030204" pitchFamily="18" charset="0"/>
                        </a:rPr>
                        <m:t>+</m:t>
                      </m:r>
                      <m:r>
                        <a:rPr lang="en-US"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b="0" i="1" smtClean="0">
                              <a:latin typeface="Cambria Math" panose="02040503050406030204" pitchFamily="18" charset="0"/>
                            </a:rPr>
                            <m:t>2</m:t>
                          </m:r>
                        </m:sub>
                      </m:sSub>
                      <m:r>
                        <a:rPr lang="en-US" b="0" i="1" smtClean="0">
                          <a:solidFill>
                            <a:srgbClr val="FF0000"/>
                          </a:solidFill>
                          <a:latin typeface="Cambria Math" panose="02040503050406030204" pitchFamily="18" charset="0"/>
                        </a:rPr>
                        <m:t>−</m:t>
                      </m:r>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𝑤</m:t>
                          </m:r>
                        </m:e>
                        <m:sub>
                          <m:r>
                            <a:rPr lang="en-US" i="1">
                              <a:solidFill>
                                <a:srgbClr val="FF0000"/>
                              </a:solidFill>
                              <a:latin typeface="Cambria Math" panose="02040503050406030204" pitchFamily="18" charset="0"/>
                            </a:rPr>
                            <m:t>3</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𝑎𝑟𝑔</m:t>
                          </m:r>
                        </m:sub>
                      </m:sSub>
                    </m:oMath>
                  </m:oMathPara>
                </a14:m>
                <a:endParaRPr lang="es-ES_tradnl" dirty="0"/>
              </a:p>
              <a:p>
                <a:pPr marL="0" indent="0">
                  <a:buNone/>
                </a:pPr>
                <a:endParaRPr lang="es-ES_tradnl" dirty="0"/>
              </a:p>
              <a:p>
                <a:pPr marL="0" indent="0">
                  <a:buNone/>
                </a:pPr>
                <a:r>
                  <a:rPr lang="es-ES_tradnl" dirty="0"/>
                  <a:t>Para solucionar esto es quitar siempre quitar una columna para romper la trampa.</a:t>
                </a:r>
              </a:p>
              <a:p>
                <a:pPr marL="0" indent="0">
                  <a:buNone/>
                </a:pPr>
                <a:endParaRPr lang="es-ES_tradnl" dirty="0"/>
              </a:p>
              <a:p>
                <a:pPr marL="0" indent="0">
                  <a:buNone/>
                </a:pPr>
                <a:endParaRPr lang="es-ES_tradnl"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699" t="-333"/>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sp>
        <p:nvSpPr>
          <p:cNvPr id="3" name="TextBox 2">
            <a:extLst>
              <a:ext uri="{FF2B5EF4-FFF2-40B4-BE49-F238E27FC236}">
                <a16:creationId xmlns:a16="http://schemas.microsoft.com/office/drawing/2014/main" id="{09BCBC2F-5267-BE00-6DE8-F7DC565E7736}"/>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Variables </a:t>
            </a:r>
            <a:r>
              <a:rPr lang="es-ES_tradnl" sz="2400" dirty="0" err="1">
                <a:latin typeface="+mj-lt"/>
              </a:rPr>
              <a:t>Dummies</a:t>
            </a:r>
            <a:endParaRPr lang="es-ES_tradnl" sz="2400" dirty="0">
              <a:latin typeface="+mj-lt"/>
            </a:endParaRP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AF53E39D-CB70-CF55-8F7D-5D03E4000ED8}"/>
                  </a:ext>
                </a:extLst>
              </p:cNvPr>
              <p:cNvSpPr txBox="1"/>
              <p:nvPr/>
            </p:nvSpPr>
            <p:spPr>
              <a:xfrm>
                <a:off x="822961" y="4156079"/>
                <a:ext cx="1739387" cy="29956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s-ES_tradnl"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𝑐h𝑖𝑙𝑒</m:t>
                          </m:r>
                        </m:sub>
                      </m:sSub>
                      <m:r>
                        <a:rPr lang="en-US" b="0" i="1" smtClean="0">
                          <a:latin typeface="Cambria Math" panose="02040503050406030204" pitchFamily="18" charset="0"/>
                        </a:rPr>
                        <m:t>=1−</m:t>
                      </m:r>
                      <m:sSub>
                        <m:sSubPr>
                          <m:ctrlPr>
                            <a:rPr lang="es-ES_tradnl" i="1">
                              <a:latin typeface="Cambria Math" panose="02040503050406030204" pitchFamily="18" charset="0"/>
                            </a:rPr>
                          </m:ctrlPr>
                        </m:sSubPr>
                        <m:e>
                          <m:r>
                            <a:rPr lang="en-US" i="1">
                              <a:latin typeface="Cambria Math" panose="02040503050406030204" pitchFamily="18" charset="0"/>
                            </a:rPr>
                            <m:t>𝑥</m:t>
                          </m:r>
                        </m:e>
                        <m:sub>
                          <m:r>
                            <a:rPr lang="en-US" b="0" i="1" smtClean="0">
                              <a:latin typeface="Cambria Math" panose="02040503050406030204" pitchFamily="18" charset="0"/>
                            </a:rPr>
                            <m:t>𝑎𝑟𝑔</m:t>
                          </m:r>
                        </m:sub>
                      </m:sSub>
                    </m:oMath>
                  </m:oMathPara>
                </a14:m>
                <a:endParaRPr lang="es-ES_tradnl" dirty="0"/>
              </a:p>
            </p:txBody>
          </p:sp>
        </mc:Choice>
        <mc:Fallback xmlns="">
          <p:sp>
            <p:nvSpPr>
              <p:cNvPr id="8" name="TextBox 7">
                <a:extLst>
                  <a:ext uri="{FF2B5EF4-FFF2-40B4-BE49-F238E27FC236}">
                    <a16:creationId xmlns:a16="http://schemas.microsoft.com/office/drawing/2014/main" id="{AF53E39D-CB70-CF55-8F7D-5D03E4000ED8}"/>
                  </a:ext>
                </a:extLst>
              </p:cNvPr>
              <p:cNvSpPr txBox="1">
                <a:spLocks noRot="1" noChangeAspect="1" noMove="1" noResize="1" noEditPoints="1" noAdjustHandles="1" noChangeArrowheads="1" noChangeShapeType="1" noTextEdit="1"/>
              </p:cNvSpPr>
              <p:nvPr/>
            </p:nvSpPr>
            <p:spPr>
              <a:xfrm>
                <a:off x="822961" y="4156079"/>
                <a:ext cx="1739387" cy="299569"/>
              </a:xfrm>
              <a:prstGeom prst="rect">
                <a:avLst/>
              </a:prstGeom>
              <a:blipFill>
                <a:blip r:embed="rId5"/>
                <a:stretch>
                  <a:fillRect l="-1449" r="-725" b="-20833"/>
                </a:stretch>
              </a:blipFill>
            </p:spPr>
            <p:txBody>
              <a:bodyPr/>
              <a:lstStyle/>
              <a:p>
                <a:r>
                  <a:rPr lang="es-ES_tradnl">
                    <a:noFill/>
                  </a:rPr>
                  <a:t> </a:t>
                </a:r>
              </a:p>
            </p:txBody>
          </p:sp>
        </mc:Fallback>
      </mc:AlternateContent>
    </p:spTree>
    <p:extLst>
      <p:ext uri="{BB962C8B-B14F-4D97-AF65-F5344CB8AC3E}">
        <p14:creationId xmlns:p14="http://schemas.microsoft.com/office/powerpoint/2010/main" val="11830879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Datos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a:t>
            </a:fld>
            <a:endParaRPr lang="en-US"/>
          </a:p>
        </p:txBody>
      </p:sp>
      <p:graphicFrame>
        <p:nvGraphicFramePr>
          <p:cNvPr id="8" name="Content Placeholder 7">
            <a:extLst>
              <a:ext uri="{FF2B5EF4-FFF2-40B4-BE49-F238E27FC236}">
                <a16:creationId xmlns:a16="http://schemas.microsoft.com/office/drawing/2014/main" id="{A4EAFD85-DE12-2218-8671-48E868EEC311}"/>
              </a:ext>
            </a:extLst>
          </p:cNvPr>
          <p:cNvGraphicFramePr>
            <a:graphicFrameLocks noGrp="1"/>
          </p:cNvGraphicFramePr>
          <p:nvPr>
            <p:ph idx="1"/>
            <p:extLst>
              <p:ext uri="{D42A27DB-BD31-4B8C-83A1-F6EECF244321}">
                <p14:modId xmlns:p14="http://schemas.microsoft.com/office/powerpoint/2010/main" val="4178662714"/>
              </p:ext>
            </p:extLst>
          </p:nvPr>
        </p:nvGraphicFramePr>
        <p:xfrm>
          <a:off x="1798320" y="2374406"/>
          <a:ext cx="10020300" cy="2966720"/>
        </p:xfrm>
        <a:graphic>
          <a:graphicData uri="http://schemas.openxmlformats.org/drawingml/2006/table">
            <a:tbl>
              <a:tblPr firstRow="1" bandRow="1">
                <a:tableStyleId>{5C22544A-7EE6-4342-B048-85BDC9FD1C3A}</a:tableStyleId>
              </a:tblPr>
              <a:tblGrid>
                <a:gridCol w="1882140">
                  <a:extLst>
                    <a:ext uri="{9D8B030D-6E8A-4147-A177-3AD203B41FA5}">
                      <a16:colId xmlns:a16="http://schemas.microsoft.com/office/drawing/2014/main" val="1839324471"/>
                    </a:ext>
                  </a:extLst>
                </a:gridCol>
                <a:gridCol w="1457960">
                  <a:extLst>
                    <a:ext uri="{9D8B030D-6E8A-4147-A177-3AD203B41FA5}">
                      <a16:colId xmlns:a16="http://schemas.microsoft.com/office/drawing/2014/main" val="849509652"/>
                    </a:ext>
                  </a:extLst>
                </a:gridCol>
                <a:gridCol w="1670050">
                  <a:extLst>
                    <a:ext uri="{9D8B030D-6E8A-4147-A177-3AD203B41FA5}">
                      <a16:colId xmlns:a16="http://schemas.microsoft.com/office/drawing/2014/main" val="3159337072"/>
                    </a:ext>
                  </a:extLst>
                </a:gridCol>
                <a:gridCol w="1670050">
                  <a:extLst>
                    <a:ext uri="{9D8B030D-6E8A-4147-A177-3AD203B41FA5}">
                      <a16:colId xmlns:a16="http://schemas.microsoft.com/office/drawing/2014/main" val="4003628290"/>
                    </a:ext>
                  </a:extLst>
                </a:gridCol>
                <a:gridCol w="1670050">
                  <a:extLst>
                    <a:ext uri="{9D8B030D-6E8A-4147-A177-3AD203B41FA5}">
                      <a16:colId xmlns:a16="http://schemas.microsoft.com/office/drawing/2014/main" val="2802950907"/>
                    </a:ext>
                  </a:extLst>
                </a:gridCol>
                <a:gridCol w="1670050">
                  <a:extLst>
                    <a:ext uri="{9D8B030D-6E8A-4147-A177-3AD203B41FA5}">
                      <a16:colId xmlns:a16="http://schemas.microsoft.com/office/drawing/2014/main" val="2233894333"/>
                    </a:ext>
                  </a:extLst>
                </a:gridCol>
              </a:tblGrid>
              <a:tr h="370840">
                <a:tc>
                  <a:txBody>
                    <a:bodyPr/>
                    <a:lstStyle/>
                    <a:p>
                      <a:pPr algn="ctr"/>
                      <a:r>
                        <a:rPr lang="es-ES_tradnl" sz="1600" dirty="0"/>
                        <a:t>Position</a:t>
                      </a:r>
                    </a:p>
                  </a:txBody>
                  <a:tcPr/>
                </a:tc>
                <a:tc>
                  <a:txBody>
                    <a:bodyPr/>
                    <a:lstStyle/>
                    <a:p>
                      <a:pPr algn="ctr"/>
                      <a:r>
                        <a:rPr lang="es-ES_tradnl" sz="1600" dirty="0" err="1"/>
                        <a:t>Experience</a:t>
                      </a:r>
                      <a:endParaRPr lang="es-ES_tradnl" sz="1600" dirty="0"/>
                    </a:p>
                  </a:txBody>
                  <a:tcPr/>
                </a:tc>
                <a:tc>
                  <a:txBody>
                    <a:bodyPr/>
                    <a:lstStyle/>
                    <a:p>
                      <a:pPr algn="ctr"/>
                      <a:r>
                        <a:rPr lang="es-ES_tradnl" sz="1600" dirty="0" err="1"/>
                        <a:t>Skill</a:t>
                      </a:r>
                      <a:endParaRPr lang="es-ES_tradnl" sz="1600" dirty="0"/>
                    </a:p>
                  </a:txBody>
                  <a:tcPr/>
                </a:tc>
                <a:tc>
                  <a:txBody>
                    <a:bodyPr/>
                    <a:lstStyle/>
                    <a:p>
                      <a:pPr algn="ctr"/>
                      <a:r>
                        <a:rPr lang="es-ES_tradnl" sz="1600" dirty="0"/>
                        <a:t>Country</a:t>
                      </a:r>
                    </a:p>
                  </a:txBody>
                  <a:tcPr/>
                </a:tc>
                <a:tc>
                  <a:txBody>
                    <a:bodyPr/>
                    <a:lstStyle/>
                    <a:p>
                      <a:pPr algn="ctr"/>
                      <a:r>
                        <a:rPr lang="es-ES_tradnl" sz="1600" dirty="0"/>
                        <a:t>City</a:t>
                      </a:r>
                    </a:p>
                  </a:txBody>
                  <a:tcPr/>
                </a:tc>
                <a:tc>
                  <a:txBody>
                    <a:bodyPr/>
                    <a:lstStyle/>
                    <a:p>
                      <a:pPr algn="ctr"/>
                      <a:r>
                        <a:rPr lang="es-ES_tradnl" sz="1600" dirty="0" err="1"/>
                        <a:t>Salary</a:t>
                      </a:r>
                      <a:r>
                        <a:rPr lang="es-ES_tradnl" sz="1600" dirty="0"/>
                        <a:t> ($)</a:t>
                      </a:r>
                    </a:p>
                  </a:txBody>
                  <a:tcPr/>
                </a:tc>
                <a:extLst>
                  <a:ext uri="{0D108BD9-81ED-4DB2-BD59-A6C34878D82A}">
                    <a16:rowId xmlns:a16="http://schemas.microsoft.com/office/drawing/2014/main" val="1306222220"/>
                  </a:ext>
                </a:extLst>
              </a:tr>
              <a:tr h="370840">
                <a:tc>
                  <a:txBody>
                    <a:bodyPr/>
                    <a:lstStyle/>
                    <a:p>
                      <a:pPr algn="ctr"/>
                      <a:r>
                        <a:rPr lang="es-ES_tradnl" sz="1600" dirty="0" err="1"/>
                        <a:t>Developer</a:t>
                      </a:r>
                      <a:endParaRPr lang="es-ES_tradnl" sz="1600" dirty="0"/>
                    </a:p>
                  </a:txBody>
                  <a:tcPr/>
                </a:tc>
                <a:tc>
                  <a:txBody>
                    <a:bodyPr/>
                    <a:lstStyle/>
                    <a:p>
                      <a:pPr algn="ctr"/>
                      <a:r>
                        <a:rPr lang="es-ES_tradnl" sz="1600" dirty="0"/>
                        <a:t>0</a:t>
                      </a:r>
                    </a:p>
                  </a:txBody>
                  <a:tcPr/>
                </a:tc>
                <a:tc>
                  <a:txBody>
                    <a:bodyPr/>
                    <a:lstStyle/>
                    <a:p>
                      <a:pPr algn="ctr"/>
                      <a:r>
                        <a:rPr lang="es-ES_tradnl" sz="1600" dirty="0"/>
                        <a:t>1</a:t>
                      </a:r>
                    </a:p>
                  </a:txBody>
                  <a:tcPr/>
                </a:tc>
                <a:tc>
                  <a:txBody>
                    <a:bodyPr/>
                    <a:lstStyle/>
                    <a:p>
                      <a:pPr algn="ctr"/>
                      <a:r>
                        <a:rPr lang="es-ES_tradnl" sz="1600" dirty="0"/>
                        <a:t>Argentina</a:t>
                      </a:r>
                    </a:p>
                  </a:txBody>
                  <a:tcPr/>
                </a:tc>
                <a:tc>
                  <a:txBody>
                    <a:bodyPr/>
                    <a:lstStyle/>
                    <a:p>
                      <a:pPr algn="ctr"/>
                      <a:r>
                        <a:rPr lang="es-ES_tradnl" sz="1600" dirty="0"/>
                        <a:t>Buenos Aires</a:t>
                      </a:r>
                    </a:p>
                  </a:txBody>
                  <a:tcPr/>
                </a:tc>
                <a:tc>
                  <a:txBody>
                    <a:bodyPr/>
                    <a:lstStyle/>
                    <a:p>
                      <a:pPr algn="ctr"/>
                      <a:r>
                        <a:rPr lang="es-ES_tradnl" sz="1600" dirty="0"/>
                        <a:t>103100</a:t>
                      </a:r>
                    </a:p>
                  </a:txBody>
                  <a:tcPr/>
                </a:tc>
                <a:extLst>
                  <a:ext uri="{0D108BD9-81ED-4DB2-BD59-A6C34878D82A}">
                    <a16:rowId xmlns:a16="http://schemas.microsoft.com/office/drawing/2014/main" val="3761528750"/>
                  </a:ext>
                </a:extLst>
              </a:tr>
              <a:tr h="370840">
                <a:tc>
                  <a:txBody>
                    <a:bodyPr/>
                    <a:lstStyle/>
                    <a:p>
                      <a:pPr algn="ctr"/>
                      <a:r>
                        <a:rPr lang="es-ES_tradnl" sz="1600" dirty="0"/>
                        <a:t>Data </a:t>
                      </a:r>
                      <a:r>
                        <a:rPr lang="es-ES_tradnl" sz="1600" dirty="0" err="1"/>
                        <a:t>Scientist</a:t>
                      </a:r>
                      <a:endParaRPr lang="es-ES_tradnl" sz="1600" dirty="0"/>
                    </a:p>
                  </a:txBody>
                  <a:tcPr/>
                </a:tc>
                <a:tc>
                  <a:txBody>
                    <a:bodyPr/>
                    <a:lstStyle/>
                    <a:p>
                      <a:pPr algn="ctr"/>
                      <a:r>
                        <a:rPr lang="es-ES_tradnl" sz="1600" dirty="0"/>
                        <a:t>2</a:t>
                      </a:r>
                    </a:p>
                  </a:txBody>
                  <a:tcPr/>
                </a:tc>
                <a:tc>
                  <a:txBody>
                    <a:bodyPr/>
                    <a:lstStyle/>
                    <a:p>
                      <a:pPr algn="ctr"/>
                      <a:r>
                        <a:rPr lang="es-ES_tradnl" sz="1600" dirty="0"/>
                        <a:t>2</a:t>
                      </a:r>
                    </a:p>
                  </a:txBody>
                  <a:tcPr/>
                </a:tc>
                <a:tc>
                  <a:txBody>
                    <a:bodyPr/>
                    <a:lstStyle/>
                    <a:p>
                      <a:pPr algn="ctr"/>
                      <a:r>
                        <a:rPr lang="es-ES_tradnl" sz="1600" dirty="0"/>
                        <a:t>Uruguay</a:t>
                      </a:r>
                    </a:p>
                  </a:txBody>
                  <a:tcPr/>
                </a:tc>
                <a:tc>
                  <a:txBody>
                    <a:bodyPr/>
                    <a:lstStyle/>
                    <a:p>
                      <a:pPr algn="ctr"/>
                      <a:r>
                        <a:rPr lang="es-ES_tradnl" sz="1600" dirty="0"/>
                        <a:t>Montevideo</a:t>
                      </a:r>
                    </a:p>
                  </a:txBody>
                  <a:tcPr/>
                </a:tc>
                <a:tc>
                  <a:txBody>
                    <a:bodyPr/>
                    <a:lstStyle/>
                    <a:p>
                      <a:pPr algn="ctr"/>
                      <a:r>
                        <a:rPr lang="es-ES_tradnl" sz="1600" dirty="0"/>
                        <a:t>104900</a:t>
                      </a:r>
                    </a:p>
                  </a:txBody>
                  <a:tcPr/>
                </a:tc>
                <a:extLst>
                  <a:ext uri="{0D108BD9-81ED-4DB2-BD59-A6C34878D82A}">
                    <a16:rowId xmlns:a16="http://schemas.microsoft.com/office/drawing/2014/main" val="1508931811"/>
                  </a:ext>
                </a:extLst>
              </a:tr>
              <a:tr h="370840">
                <a:tc>
                  <a:txBody>
                    <a:bodyPr/>
                    <a:lstStyle/>
                    <a:p>
                      <a:pPr algn="ctr"/>
                      <a:r>
                        <a:rPr lang="es-ES_tradnl" sz="1600" dirty="0" err="1"/>
                        <a:t>Developer</a:t>
                      </a:r>
                      <a:endParaRPr lang="es-ES_tradnl" sz="1600" dirty="0"/>
                    </a:p>
                  </a:txBody>
                  <a:tcPr/>
                </a:tc>
                <a:tc>
                  <a:txBody>
                    <a:bodyPr/>
                    <a:lstStyle/>
                    <a:p>
                      <a:pPr algn="ctr"/>
                      <a:r>
                        <a:rPr lang="es-ES_tradnl" sz="1600" dirty="0"/>
                        <a:t>3</a:t>
                      </a:r>
                    </a:p>
                  </a:txBody>
                  <a:tcPr/>
                </a:tc>
                <a:tc>
                  <a:txBody>
                    <a:bodyPr/>
                    <a:lstStyle/>
                    <a:p>
                      <a:pPr algn="ctr"/>
                      <a:r>
                        <a:rPr lang="es-ES_tradnl" sz="1600" dirty="0"/>
                        <a:t>1</a:t>
                      </a:r>
                    </a:p>
                  </a:txBody>
                  <a:tcPr/>
                </a:tc>
                <a:tc>
                  <a:txBody>
                    <a:bodyPr/>
                    <a:lstStyle/>
                    <a:p>
                      <a:pPr algn="ctr"/>
                      <a:r>
                        <a:rPr lang="es-ES_tradnl" sz="1600" dirty="0"/>
                        <a:t>Argentina</a:t>
                      </a:r>
                    </a:p>
                  </a:txBody>
                  <a:tcPr/>
                </a:tc>
                <a:tc>
                  <a:txBody>
                    <a:bodyPr/>
                    <a:lstStyle/>
                    <a:p>
                      <a:pPr algn="ctr"/>
                      <a:r>
                        <a:rPr lang="es-ES_tradnl" sz="1600" dirty="0"/>
                        <a:t>Chivilcoy</a:t>
                      </a:r>
                    </a:p>
                  </a:txBody>
                  <a:tcPr/>
                </a:tc>
                <a:tc>
                  <a:txBody>
                    <a:bodyPr/>
                    <a:lstStyle/>
                    <a:p>
                      <a:pPr algn="ctr"/>
                      <a:r>
                        <a:rPr lang="es-ES_tradnl" sz="1600" dirty="0"/>
                        <a:t>106800</a:t>
                      </a:r>
                    </a:p>
                  </a:txBody>
                  <a:tcPr/>
                </a:tc>
                <a:extLst>
                  <a:ext uri="{0D108BD9-81ED-4DB2-BD59-A6C34878D82A}">
                    <a16:rowId xmlns:a16="http://schemas.microsoft.com/office/drawing/2014/main" val="1713819745"/>
                  </a:ext>
                </a:extLst>
              </a:tr>
              <a:tr h="370840">
                <a:tc>
                  <a:txBody>
                    <a:bodyPr/>
                    <a:lstStyle/>
                    <a:p>
                      <a:pPr algn="ctr"/>
                      <a:r>
                        <a:rPr lang="es-ES_tradnl" sz="1600" dirty="0"/>
                        <a:t>QA Eng</a:t>
                      </a:r>
                    </a:p>
                  </a:txBody>
                  <a:tcPr/>
                </a:tc>
                <a:tc>
                  <a:txBody>
                    <a:bodyPr/>
                    <a:lstStyle/>
                    <a:p>
                      <a:pPr algn="ctr"/>
                      <a:r>
                        <a:rPr lang="es-ES_tradnl" sz="1600" dirty="0"/>
                        <a:t>2</a:t>
                      </a:r>
                    </a:p>
                  </a:txBody>
                  <a:tcPr/>
                </a:tc>
                <a:tc>
                  <a:txBody>
                    <a:bodyPr/>
                    <a:lstStyle/>
                    <a:p>
                      <a:pPr algn="ctr"/>
                      <a:r>
                        <a:rPr lang="es-ES_tradnl" sz="1600" dirty="0"/>
                        <a:t>2</a:t>
                      </a:r>
                    </a:p>
                  </a:txBody>
                  <a:tcPr/>
                </a:tc>
                <a:tc>
                  <a:txBody>
                    <a:bodyPr/>
                    <a:lstStyle/>
                    <a:p>
                      <a:pPr algn="ctr"/>
                      <a:r>
                        <a:rPr lang="es-ES_tradnl" sz="1600" dirty="0"/>
                        <a:t>Colombia</a:t>
                      </a:r>
                    </a:p>
                  </a:txBody>
                  <a:tcPr/>
                </a:tc>
                <a:tc>
                  <a:txBody>
                    <a:bodyPr/>
                    <a:lstStyle/>
                    <a:p>
                      <a:pPr algn="ctr"/>
                      <a:r>
                        <a:rPr lang="es-ES_tradnl" sz="1600" dirty="0"/>
                        <a:t>Bogotá</a:t>
                      </a:r>
                    </a:p>
                  </a:txBody>
                  <a:tcPr/>
                </a:tc>
                <a:tc>
                  <a:txBody>
                    <a:bodyPr/>
                    <a:lstStyle/>
                    <a:p>
                      <a:pPr algn="ctr"/>
                      <a:r>
                        <a:rPr lang="es-ES_tradnl" sz="1600" dirty="0"/>
                        <a:t>108700</a:t>
                      </a:r>
                    </a:p>
                  </a:txBody>
                  <a:tcPr/>
                </a:tc>
                <a:extLst>
                  <a:ext uri="{0D108BD9-81ED-4DB2-BD59-A6C34878D82A}">
                    <a16:rowId xmlns:a16="http://schemas.microsoft.com/office/drawing/2014/main" val="3956966478"/>
                  </a:ext>
                </a:extLst>
              </a:tr>
              <a:tr h="370840">
                <a:tc>
                  <a:txBody>
                    <a:bodyPr/>
                    <a:lstStyle/>
                    <a:p>
                      <a:pPr algn="ctr"/>
                      <a:r>
                        <a:rPr lang="es-ES_tradnl" sz="1600" dirty="0" err="1"/>
                        <a:t>Product</a:t>
                      </a:r>
                      <a:r>
                        <a:rPr lang="es-ES_tradnl" sz="1600" dirty="0"/>
                        <a:t> Manager</a:t>
                      </a:r>
                    </a:p>
                  </a:txBody>
                  <a:tcPr/>
                </a:tc>
                <a:tc>
                  <a:txBody>
                    <a:bodyPr/>
                    <a:lstStyle/>
                    <a:p>
                      <a:pPr algn="ctr"/>
                      <a:r>
                        <a:rPr lang="es-ES_tradnl" sz="1600" dirty="0"/>
                        <a:t>1</a:t>
                      </a:r>
                    </a:p>
                  </a:txBody>
                  <a:tcPr/>
                </a:tc>
                <a:tc>
                  <a:txBody>
                    <a:bodyPr/>
                    <a:lstStyle/>
                    <a:p>
                      <a:pPr algn="ctr"/>
                      <a:r>
                        <a:rPr lang="es-ES_tradnl" sz="1600" dirty="0"/>
                        <a:t>5</a:t>
                      </a:r>
                    </a:p>
                  </a:txBody>
                  <a:tcPr/>
                </a:tc>
                <a:tc>
                  <a:txBody>
                    <a:bodyPr/>
                    <a:lstStyle/>
                    <a:p>
                      <a:pPr algn="ctr"/>
                      <a:r>
                        <a:rPr lang="es-ES_tradnl" sz="1600" dirty="0"/>
                        <a:t>Perú</a:t>
                      </a:r>
                    </a:p>
                  </a:txBody>
                  <a:tcPr/>
                </a:tc>
                <a:tc>
                  <a:txBody>
                    <a:bodyPr/>
                    <a:lstStyle/>
                    <a:p>
                      <a:pPr algn="ctr"/>
                      <a:r>
                        <a:rPr lang="es-ES_tradnl" sz="1600" dirty="0"/>
                        <a:t>Lima</a:t>
                      </a:r>
                    </a:p>
                  </a:txBody>
                  <a:tcPr/>
                </a:tc>
                <a:tc>
                  <a:txBody>
                    <a:bodyPr/>
                    <a:lstStyle/>
                    <a:p>
                      <a:pPr algn="ctr"/>
                      <a:r>
                        <a:rPr lang="es-ES_tradnl" sz="1600" dirty="0"/>
                        <a:t>110400</a:t>
                      </a:r>
                    </a:p>
                  </a:txBody>
                  <a:tcPr/>
                </a:tc>
                <a:extLst>
                  <a:ext uri="{0D108BD9-81ED-4DB2-BD59-A6C34878D82A}">
                    <a16:rowId xmlns:a16="http://schemas.microsoft.com/office/drawing/2014/main" val="1010635144"/>
                  </a:ext>
                </a:extLst>
              </a:tr>
              <a:tr h="370840">
                <a:tc>
                  <a:txBody>
                    <a:bodyPr/>
                    <a:lstStyle/>
                    <a:p>
                      <a:pPr algn="ctr"/>
                      <a:r>
                        <a:rPr lang="es-ES_tradnl" sz="1600" dirty="0" err="1"/>
                        <a:t>Developer</a:t>
                      </a:r>
                      <a:endParaRPr lang="es-ES_tradnl" sz="1600" dirty="0"/>
                    </a:p>
                  </a:txBody>
                  <a:tcPr/>
                </a:tc>
                <a:tc>
                  <a:txBody>
                    <a:bodyPr/>
                    <a:lstStyle/>
                    <a:p>
                      <a:pPr algn="ctr"/>
                      <a:r>
                        <a:rPr lang="es-ES_tradnl" sz="1600" dirty="0"/>
                        <a:t>7</a:t>
                      </a:r>
                    </a:p>
                  </a:txBody>
                  <a:tcPr/>
                </a:tc>
                <a:tc>
                  <a:txBody>
                    <a:bodyPr/>
                    <a:lstStyle/>
                    <a:p>
                      <a:pPr algn="ctr"/>
                      <a:r>
                        <a:rPr lang="es-ES_tradnl" sz="1600" dirty="0"/>
                        <a:t>5</a:t>
                      </a:r>
                    </a:p>
                  </a:txBody>
                  <a:tcPr/>
                </a:tc>
                <a:tc>
                  <a:txBody>
                    <a:bodyPr/>
                    <a:lstStyle/>
                    <a:p>
                      <a:pPr algn="ctr"/>
                      <a:r>
                        <a:rPr lang="es-ES_tradnl" sz="1600" dirty="0"/>
                        <a:t>Paraguay</a:t>
                      </a:r>
                    </a:p>
                  </a:txBody>
                  <a:tcPr/>
                </a:tc>
                <a:tc>
                  <a:txBody>
                    <a:bodyPr/>
                    <a:lstStyle/>
                    <a:p>
                      <a:pPr algn="ctr"/>
                      <a:r>
                        <a:rPr lang="es-ES_tradnl" sz="1600" dirty="0"/>
                        <a:t>Asunción</a:t>
                      </a:r>
                    </a:p>
                  </a:txBody>
                  <a:tcPr/>
                </a:tc>
                <a:tc>
                  <a:txBody>
                    <a:bodyPr/>
                    <a:lstStyle/>
                    <a:p>
                      <a:pPr algn="ctr"/>
                      <a:r>
                        <a:rPr lang="es-ES_tradnl" sz="1600" dirty="0"/>
                        <a:t>112300</a:t>
                      </a:r>
                    </a:p>
                  </a:txBody>
                  <a:tcPr/>
                </a:tc>
                <a:extLst>
                  <a:ext uri="{0D108BD9-81ED-4DB2-BD59-A6C34878D82A}">
                    <a16:rowId xmlns:a16="http://schemas.microsoft.com/office/drawing/2014/main" val="1240588716"/>
                  </a:ext>
                </a:extLst>
              </a:tr>
              <a:tr h="370840">
                <a:tc>
                  <a:txBody>
                    <a:bodyPr/>
                    <a:lstStyle/>
                    <a:p>
                      <a:pPr algn="ctr"/>
                      <a:r>
                        <a:rPr lang="es-ES_tradnl" sz="1600" dirty="0"/>
                        <a:t>Cloud Eng</a:t>
                      </a:r>
                    </a:p>
                  </a:txBody>
                  <a:tcPr/>
                </a:tc>
                <a:tc>
                  <a:txBody>
                    <a:bodyPr/>
                    <a:lstStyle/>
                    <a:p>
                      <a:pPr algn="ctr"/>
                      <a:r>
                        <a:rPr lang="es-ES_tradnl" sz="1600" dirty="0"/>
                        <a:t>5</a:t>
                      </a:r>
                    </a:p>
                  </a:txBody>
                  <a:tcPr/>
                </a:tc>
                <a:tc>
                  <a:txBody>
                    <a:bodyPr/>
                    <a:lstStyle/>
                    <a:p>
                      <a:pPr algn="ctr"/>
                      <a:r>
                        <a:rPr lang="es-ES_tradnl" sz="1600" dirty="0"/>
                        <a:t>2</a:t>
                      </a:r>
                    </a:p>
                  </a:txBody>
                  <a:tcPr/>
                </a:tc>
                <a:tc>
                  <a:txBody>
                    <a:bodyPr/>
                    <a:lstStyle/>
                    <a:p>
                      <a:pPr algn="ctr"/>
                      <a:r>
                        <a:rPr lang="es-ES_tradnl" sz="1600" dirty="0"/>
                        <a:t>Argentina</a:t>
                      </a:r>
                    </a:p>
                  </a:txBody>
                  <a:tcPr/>
                </a:tc>
                <a:tc>
                  <a:txBody>
                    <a:bodyPr/>
                    <a:lstStyle/>
                    <a:p>
                      <a:pPr algn="ctr"/>
                      <a:r>
                        <a:rPr lang="es-ES_tradnl" sz="1600" dirty="0"/>
                        <a:t>Buenos Aires</a:t>
                      </a:r>
                    </a:p>
                  </a:txBody>
                  <a:tcPr/>
                </a:tc>
                <a:tc>
                  <a:txBody>
                    <a:bodyPr/>
                    <a:lstStyle/>
                    <a:p>
                      <a:pPr algn="ctr"/>
                      <a:r>
                        <a:rPr lang="es-ES_tradnl" sz="1600" dirty="0"/>
                        <a:t>116100</a:t>
                      </a:r>
                    </a:p>
                  </a:txBody>
                  <a:tcPr/>
                </a:tc>
                <a:extLst>
                  <a:ext uri="{0D108BD9-81ED-4DB2-BD59-A6C34878D82A}">
                    <a16:rowId xmlns:a16="http://schemas.microsoft.com/office/drawing/2014/main" val="2261209319"/>
                  </a:ext>
                </a:extLst>
              </a:tr>
            </a:tbl>
          </a:graphicData>
        </a:graphic>
      </p:graphicFrame>
      <p:sp>
        <p:nvSpPr>
          <p:cNvPr id="9" name="TextBox 8">
            <a:extLst>
              <a:ext uri="{FF2B5EF4-FFF2-40B4-BE49-F238E27FC236}">
                <a16:creationId xmlns:a16="http://schemas.microsoft.com/office/drawing/2014/main" id="{012A9D70-C6A7-6439-31D0-B4F93389CECF}"/>
              </a:ext>
            </a:extLst>
          </p:cNvPr>
          <p:cNvSpPr txBox="1"/>
          <p:nvPr/>
        </p:nvSpPr>
        <p:spPr>
          <a:xfrm>
            <a:off x="101600" y="2749055"/>
            <a:ext cx="1447576" cy="369332"/>
          </a:xfrm>
          <a:prstGeom prst="rect">
            <a:avLst/>
          </a:prstGeom>
          <a:noFill/>
        </p:spPr>
        <p:txBody>
          <a:bodyPr wrap="none" rtlCol="0">
            <a:spAutoFit/>
          </a:bodyPr>
          <a:lstStyle/>
          <a:p>
            <a:r>
              <a:rPr lang="es-ES_tradnl" b="1" dirty="0"/>
              <a:t>Observación</a:t>
            </a:r>
          </a:p>
        </p:txBody>
      </p:sp>
      <p:cxnSp>
        <p:nvCxnSpPr>
          <p:cNvPr id="12" name="Straight Arrow Connector 11">
            <a:extLst>
              <a:ext uri="{FF2B5EF4-FFF2-40B4-BE49-F238E27FC236}">
                <a16:creationId xmlns:a16="http://schemas.microsoft.com/office/drawing/2014/main" id="{D80D1674-9A8A-188A-9FB6-A5CCF86AF58A}"/>
              </a:ext>
            </a:extLst>
          </p:cNvPr>
          <p:cNvCxnSpPr>
            <a:cxnSpLocks/>
          </p:cNvCxnSpPr>
          <p:nvPr/>
        </p:nvCxnSpPr>
        <p:spPr>
          <a:xfrm>
            <a:off x="1549176" y="2933721"/>
            <a:ext cx="202132" cy="0"/>
          </a:xfrm>
          <a:prstGeom prst="straightConnector1">
            <a:avLst/>
          </a:prstGeom>
          <a:ln w="38100">
            <a:solidFill>
              <a:srgbClr val="BA8E00"/>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82155FAC-168D-5119-2498-44F21EB933E8}"/>
              </a:ext>
            </a:extLst>
          </p:cNvPr>
          <p:cNvSpPr/>
          <p:nvPr/>
        </p:nvSpPr>
        <p:spPr>
          <a:xfrm>
            <a:off x="1798320" y="1904248"/>
            <a:ext cx="8352229" cy="340242"/>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Atributos/</a:t>
            </a:r>
            <a:r>
              <a:rPr lang="es-ES_tradnl" dirty="0" err="1"/>
              <a:t>features</a:t>
            </a:r>
            <a:endParaRPr lang="es-ES_tradnl" dirty="0"/>
          </a:p>
        </p:txBody>
      </p:sp>
      <p:sp>
        <p:nvSpPr>
          <p:cNvPr id="14" name="Rectangle 13">
            <a:extLst>
              <a:ext uri="{FF2B5EF4-FFF2-40B4-BE49-F238E27FC236}">
                <a16:creationId xmlns:a16="http://schemas.microsoft.com/office/drawing/2014/main" id="{96858A00-8232-2A7D-94A6-6AA742FF2029}"/>
              </a:ext>
            </a:extLst>
          </p:cNvPr>
          <p:cNvSpPr/>
          <p:nvPr/>
        </p:nvSpPr>
        <p:spPr>
          <a:xfrm>
            <a:off x="10150548" y="1904248"/>
            <a:ext cx="1668071" cy="340242"/>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Objetivo</a:t>
            </a:r>
          </a:p>
        </p:txBody>
      </p:sp>
    </p:spTree>
    <p:extLst>
      <p:ext uri="{BB962C8B-B14F-4D97-AF65-F5344CB8AC3E}">
        <p14:creationId xmlns:p14="http://schemas.microsoft.com/office/powerpoint/2010/main" val="258795064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Tratamiento de variables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50</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09BCBC2F-5267-BE00-6DE8-F7DC565E7736}"/>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Variables </a:t>
            </a:r>
            <a:r>
              <a:rPr lang="es-ES_tradnl" sz="2400" dirty="0" err="1">
                <a:latin typeface="+mj-lt"/>
              </a:rPr>
              <a:t>Dummies</a:t>
            </a:r>
            <a:endParaRPr lang="es-ES_tradnl" sz="2400" dirty="0">
              <a:latin typeface="+mj-lt"/>
            </a:endParaRPr>
          </a:p>
        </p:txBody>
      </p:sp>
      <p:graphicFrame>
        <p:nvGraphicFramePr>
          <p:cNvPr id="10" name="Content Placeholder 9">
            <a:extLst>
              <a:ext uri="{FF2B5EF4-FFF2-40B4-BE49-F238E27FC236}">
                <a16:creationId xmlns:a16="http://schemas.microsoft.com/office/drawing/2014/main" id="{AA50BE4A-184F-9A1C-DECA-7E226C32B1D4}"/>
              </a:ext>
            </a:extLst>
          </p:cNvPr>
          <p:cNvGraphicFramePr>
            <a:graphicFrameLocks noGrp="1"/>
          </p:cNvGraphicFramePr>
          <p:nvPr>
            <p:ph idx="1"/>
            <p:extLst>
              <p:ext uri="{D42A27DB-BD31-4B8C-83A1-F6EECF244321}">
                <p14:modId xmlns:p14="http://schemas.microsoft.com/office/powerpoint/2010/main" val="2909294316"/>
              </p:ext>
            </p:extLst>
          </p:nvPr>
        </p:nvGraphicFramePr>
        <p:xfrm>
          <a:off x="700088" y="2292350"/>
          <a:ext cx="6415086" cy="1854200"/>
        </p:xfrm>
        <a:graphic>
          <a:graphicData uri="http://schemas.openxmlformats.org/drawingml/2006/table">
            <a:tbl>
              <a:tblPr firstRow="1" bandRow="1">
                <a:tableStyleId>{00A15C55-8517-42AA-B614-E9B94910E393}</a:tableStyleId>
              </a:tblPr>
              <a:tblGrid>
                <a:gridCol w="2138362">
                  <a:extLst>
                    <a:ext uri="{9D8B030D-6E8A-4147-A177-3AD203B41FA5}">
                      <a16:colId xmlns:a16="http://schemas.microsoft.com/office/drawing/2014/main" val="1314787988"/>
                    </a:ext>
                  </a:extLst>
                </a:gridCol>
                <a:gridCol w="2138362">
                  <a:extLst>
                    <a:ext uri="{9D8B030D-6E8A-4147-A177-3AD203B41FA5}">
                      <a16:colId xmlns:a16="http://schemas.microsoft.com/office/drawing/2014/main" val="3970562855"/>
                    </a:ext>
                  </a:extLst>
                </a:gridCol>
                <a:gridCol w="2138362">
                  <a:extLst>
                    <a:ext uri="{9D8B030D-6E8A-4147-A177-3AD203B41FA5}">
                      <a16:colId xmlns:a16="http://schemas.microsoft.com/office/drawing/2014/main" val="2433902133"/>
                    </a:ext>
                  </a:extLst>
                </a:gridCol>
              </a:tblGrid>
              <a:tr h="370840">
                <a:tc>
                  <a:txBody>
                    <a:bodyPr/>
                    <a:lstStyle/>
                    <a:p>
                      <a:pPr algn="ctr"/>
                      <a:r>
                        <a:rPr lang="es-ES_tradnl" dirty="0"/>
                        <a:t>Peso</a:t>
                      </a:r>
                    </a:p>
                  </a:txBody>
                  <a:tcPr/>
                </a:tc>
                <a:tc>
                  <a:txBody>
                    <a:bodyPr/>
                    <a:lstStyle/>
                    <a:p>
                      <a:pPr algn="ctr"/>
                      <a:r>
                        <a:rPr lang="es-ES_tradnl" dirty="0"/>
                        <a:t>Altura</a:t>
                      </a:r>
                    </a:p>
                  </a:txBody>
                  <a:tcPr/>
                </a:tc>
                <a:tc>
                  <a:txBody>
                    <a:bodyPr/>
                    <a:lstStyle/>
                    <a:p>
                      <a:pPr algn="ctr"/>
                      <a:r>
                        <a:rPr lang="es-ES_tradnl" dirty="0" err="1"/>
                        <a:t>arg</a:t>
                      </a:r>
                      <a:endParaRPr lang="es-ES_tradnl" dirty="0"/>
                    </a:p>
                  </a:txBody>
                  <a:tcPr/>
                </a:tc>
                <a:extLst>
                  <a:ext uri="{0D108BD9-81ED-4DB2-BD59-A6C34878D82A}">
                    <a16:rowId xmlns:a16="http://schemas.microsoft.com/office/drawing/2014/main" val="3518576873"/>
                  </a:ext>
                </a:extLst>
              </a:tr>
              <a:tr h="370840">
                <a:tc>
                  <a:txBody>
                    <a:bodyPr/>
                    <a:lstStyle/>
                    <a:p>
                      <a:pPr algn="ctr"/>
                      <a:r>
                        <a:rPr lang="es-ES_tradnl" dirty="0"/>
                        <a:t>80</a:t>
                      </a:r>
                    </a:p>
                  </a:txBody>
                  <a:tcPr/>
                </a:tc>
                <a:tc>
                  <a:txBody>
                    <a:bodyPr/>
                    <a:lstStyle/>
                    <a:p>
                      <a:pPr algn="ctr"/>
                      <a:r>
                        <a:rPr lang="es-ES_tradnl" dirty="0"/>
                        <a:t>180</a:t>
                      </a:r>
                    </a:p>
                  </a:txBody>
                  <a:tcPr/>
                </a:tc>
                <a:tc>
                  <a:txBody>
                    <a:bodyPr/>
                    <a:lstStyle/>
                    <a:p>
                      <a:pPr algn="ctr"/>
                      <a:r>
                        <a:rPr lang="es-ES_tradnl" dirty="0"/>
                        <a:t>1</a:t>
                      </a:r>
                    </a:p>
                  </a:txBody>
                  <a:tcPr/>
                </a:tc>
                <a:extLst>
                  <a:ext uri="{0D108BD9-81ED-4DB2-BD59-A6C34878D82A}">
                    <a16:rowId xmlns:a16="http://schemas.microsoft.com/office/drawing/2014/main" val="1143634092"/>
                  </a:ext>
                </a:extLst>
              </a:tr>
              <a:tr h="370840">
                <a:tc>
                  <a:txBody>
                    <a:bodyPr/>
                    <a:lstStyle/>
                    <a:p>
                      <a:pPr algn="ctr"/>
                      <a:r>
                        <a:rPr lang="es-ES_tradnl" dirty="0"/>
                        <a:t>83</a:t>
                      </a:r>
                    </a:p>
                  </a:txBody>
                  <a:tcPr/>
                </a:tc>
                <a:tc>
                  <a:txBody>
                    <a:bodyPr/>
                    <a:lstStyle/>
                    <a:p>
                      <a:pPr algn="ctr"/>
                      <a:r>
                        <a:rPr lang="es-ES_tradnl" dirty="0"/>
                        <a:t>177</a:t>
                      </a:r>
                    </a:p>
                  </a:txBody>
                  <a:tcPr/>
                </a:tc>
                <a:tc>
                  <a:txBody>
                    <a:bodyPr/>
                    <a:lstStyle/>
                    <a:p>
                      <a:pPr algn="ctr"/>
                      <a:r>
                        <a:rPr lang="es-ES_tradnl" dirty="0"/>
                        <a:t>0</a:t>
                      </a:r>
                    </a:p>
                  </a:txBody>
                  <a:tcPr/>
                </a:tc>
                <a:extLst>
                  <a:ext uri="{0D108BD9-81ED-4DB2-BD59-A6C34878D82A}">
                    <a16:rowId xmlns:a16="http://schemas.microsoft.com/office/drawing/2014/main" val="3889630798"/>
                  </a:ext>
                </a:extLst>
              </a:tr>
              <a:tr h="370840">
                <a:tc>
                  <a:txBody>
                    <a:bodyPr/>
                    <a:lstStyle/>
                    <a:p>
                      <a:pPr algn="ctr"/>
                      <a:r>
                        <a:rPr lang="es-ES_tradnl" dirty="0"/>
                        <a:t>75</a:t>
                      </a:r>
                    </a:p>
                  </a:txBody>
                  <a:tcPr/>
                </a:tc>
                <a:tc>
                  <a:txBody>
                    <a:bodyPr/>
                    <a:lstStyle/>
                    <a:p>
                      <a:pPr algn="ctr"/>
                      <a:r>
                        <a:rPr lang="es-ES_tradnl" dirty="0"/>
                        <a:t>169</a:t>
                      </a:r>
                    </a:p>
                  </a:txBody>
                  <a:tcPr/>
                </a:tc>
                <a:tc>
                  <a:txBody>
                    <a:bodyPr/>
                    <a:lstStyle/>
                    <a:p>
                      <a:pPr algn="ctr"/>
                      <a:r>
                        <a:rPr lang="es-ES_tradnl" dirty="0"/>
                        <a:t>0</a:t>
                      </a:r>
                    </a:p>
                  </a:txBody>
                  <a:tcPr/>
                </a:tc>
                <a:extLst>
                  <a:ext uri="{0D108BD9-81ED-4DB2-BD59-A6C34878D82A}">
                    <a16:rowId xmlns:a16="http://schemas.microsoft.com/office/drawing/2014/main" val="3901723991"/>
                  </a:ext>
                </a:extLst>
              </a:tr>
              <a:tr h="370840">
                <a:tc>
                  <a:txBody>
                    <a:bodyPr/>
                    <a:lstStyle/>
                    <a:p>
                      <a:pPr algn="ctr"/>
                      <a:r>
                        <a:rPr lang="es-ES_tradnl" dirty="0"/>
                        <a:t>68</a:t>
                      </a:r>
                    </a:p>
                  </a:txBody>
                  <a:tcPr/>
                </a:tc>
                <a:tc>
                  <a:txBody>
                    <a:bodyPr/>
                    <a:lstStyle/>
                    <a:p>
                      <a:pPr algn="ctr"/>
                      <a:r>
                        <a:rPr lang="es-ES_tradnl" dirty="0"/>
                        <a:t>155</a:t>
                      </a:r>
                    </a:p>
                  </a:txBody>
                  <a:tcPr/>
                </a:tc>
                <a:tc>
                  <a:txBody>
                    <a:bodyPr/>
                    <a:lstStyle/>
                    <a:p>
                      <a:pPr algn="ctr"/>
                      <a:r>
                        <a:rPr lang="es-ES_tradnl" dirty="0"/>
                        <a:t>1</a:t>
                      </a:r>
                    </a:p>
                  </a:txBody>
                  <a:tcPr/>
                </a:tc>
                <a:extLst>
                  <a:ext uri="{0D108BD9-81ED-4DB2-BD59-A6C34878D82A}">
                    <a16:rowId xmlns:a16="http://schemas.microsoft.com/office/drawing/2014/main" val="1265804413"/>
                  </a:ext>
                </a:extLst>
              </a:tr>
            </a:tbl>
          </a:graphicData>
        </a:graphic>
      </p:graphicFrame>
    </p:spTree>
    <p:extLst>
      <p:ext uri="{BB962C8B-B14F-4D97-AF65-F5344CB8AC3E}">
        <p14:creationId xmlns:p14="http://schemas.microsoft.com/office/powerpoint/2010/main" val="170506904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51</a:t>
            </a:fld>
            <a:endParaRPr lang="en-US"/>
          </a:p>
        </p:txBody>
      </p:sp>
      <p:sp>
        <p:nvSpPr>
          <p:cNvPr id="4" name="Content Placeholder 3">
            <a:extLst>
              <a:ext uri="{FF2B5EF4-FFF2-40B4-BE49-F238E27FC236}">
                <a16:creationId xmlns:a16="http://schemas.microsoft.com/office/drawing/2014/main" id="{F0084E7F-FD36-9BC9-12A6-6579659345AF}"/>
              </a:ext>
            </a:extLst>
          </p:cNvPr>
          <p:cNvSpPr>
            <a:spLocks noGrp="1"/>
          </p:cNvSpPr>
          <p:nvPr>
            <p:ph idx="1"/>
          </p:nvPr>
        </p:nvSpPr>
        <p:spPr>
          <a:xfrm>
            <a:off x="700636" y="2162286"/>
            <a:ext cx="10691264" cy="3861995"/>
          </a:xfrm>
        </p:spPr>
        <p:txBody>
          <a:bodyPr>
            <a:normAutofit/>
          </a:bodyPr>
          <a:lstStyle/>
          <a:p>
            <a:pPr marL="0" indent="0">
              <a:buNone/>
            </a:pPr>
            <a:r>
              <a:rPr lang="es-ES_tradnl" sz="2400" i="1" dirty="0"/>
              <a:t>Vamos a practicar un poco…</a:t>
            </a:r>
          </a:p>
        </p:txBody>
      </p:sp>
    </p:spTree>
    <p:extLst>
      <p:ext uri="{BB962C8B-B14F-4D97-AF65-F5344CB8AC3E}">
        <p14:creationId xmlns:p14="http://schemas.microsoft.com/office/powerpoint/2010/main" val="385125815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Construcción de un Modelo</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4101622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Construcción de un modelo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pPr marL="0" indent="0">
              <a:buNone/>
            </a:pPr>
            <a:r>
              <a:rPr lang="es-ES_tradnl" dirty="0"/>
              <a:t>¿Cuándo construimos un modelo de regresión múltiple, como hacemos para elegir los </a:t>
            </a:r>
            <a:r>
              <a:rPr lang="es-ES_tradnl" dirty="0" err="1"/>
              <a:t>features</a:t>
            </a:r>
            <a:r>
              <a:rPr lang="es-ES_tradnl" dirty="0"/>
              <a:t> que formarán parte del modelo?</a:t>
            </a:r>
          </a:p>
          <a:p>
            <a:pPr marL="0" indent="0">
              <a:buNone/>
            </a:pPr>
            <a:r>
              <a:rPr lang="es-ES_tradnl" dirty="0"/>
              <a:t>Ver la correlación entre variables es un primer paso, pero surge la pregunta, si dos variables estas correlacionadas, ¿cuál de las dos descarto?</a:t>
            </a:r>
          </a:p>
          <a:p>
            <a:pPr marL="0" indent="0">
              <a:buNone/>
            </a:pPr>
            <a:endParaRPr lang="es-ES_tradnl" dirty="0"/>
          </a:p>
          <a:p>
            <a:pPr marL="0" indent="0">
              <a:buNone/>
            </a:pPr>
            <a:r>
              <a:rPr lang="es-ES_tradnl" i="1" dirty="0"/>
              <a:t>Por lo que hay diferentes métodos de construir un modelo.</a:t>
            </a:r>
          </a:p>
          <a:p>
            <a:pPr marL="0" indent="0">
              <a:buNone/>
            </a:pPr>
            <a:endParaRPr lang="es-ES_tradnl" dirty="0"/>
          </a:p>
          <a:p>
            <a:pPr marL="0" indent="0">
              <a:buNone/>
            </a:pPr>
            <a:endParaRPr lang="es-ES_tradnl" dirty="0"/>
          </a:p>
          <a:p>
            <a:pPr marL="0" indent="0">
              <a:buNone/>
            </a:pPr>
            <a:endParaRPr lang="es-ES_tradnl" dirty="0"/>
          </a:p>
          <a:p>
            <a:pPr marL="0" indent="0">
              <a:buNone/>
            </a:pPr>
            <a:endParaRPr lang="es-ES_tradnl"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Tree>
    <p:extLst>
      <p:ext uri="{BB962C8B-B14F-4D97-AF65-F5344CB8AC3E}">
        <p14:creationId xmlns:p14="http://schemas.microsoft.com/office/powerpoint/2010/main" val="189630590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Construcción de un modelo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pPr marL="0" indent="0">
              <a:buNone/>
            </a:pPr>
            <a:r>
              <a:rPr lang="es-ES_tradnl" dirty="0"/>
              <a:t>Podemos mencionar 4 formas:</a:t>
            </a:r>
          </a:p>
          <a:p>
            <a:pPr marL="0" indent="0">
              <a:buNone/>
            </a:pPr>
            <a:endParaRPr lang="es-ES_tradnl" dirty="0"/>
          </a:p>
          <a:p>
            <a:r>
              <a:rPr lang="es-ES_tradnl" dirty="0"/>
              <a:t>Exhaustivo</a:t>
            </a:r>
          </a:p>
          <a:p>
            <a:r>
              <a:rPr lang="es-ES_tradnl" dirty="0"/>
              <a:t>Eliminación hacia atrás</a:t>
            </a:r>
          </a:p>
          <a:p>
            <a:r>
              <a:rPr lang="es-ES_tradnl" dirty="0"/>
              <a:t>Selección hacia adelante</a:t>
            </a:r>
          </a:p>
          <a:p>
            <a:r>
              <a:rPr lang="es-ES_tradnl" dirty="0"/>
              <a:t>Eliminación bidireccional</a:t>
            </a:r>
          </a:p>
          <a:p>
            <a:pPr marL="0" indent="0">
              <a:buNone/>
            </a:pPr>
            <a:endParaRPr lang="es-ES_tradnl" dirty="0"/>
          </a:p>
          <a:p>
            <a:pPr marL="0" indent="0">
              <a:buNone/>
            </a:pPr>
            <a:endParaRPr lang="es-ES_tradnl" dirty="0"/>
          </a:p>
          <a:p>
            <a:pPr marL="0" indent="0">
              <a:buNone/>
            </a:pPr>
            <a:endParaRPr lang="es-ES_tradnl" dirty="0"/>
          </a:p>
          <a:p>
            <a:pPr marL="0" indent="0">
              <a:buNone/>
            </a:pPr>
            <a:endParaRPr lang="es-ES_tradnl" dirty="0"/>
          </a:p>
          <a:p>
            <a:pPr marL="0" indent="0">
              <a:buNone/>
            </a:pPr>
            <a:endParaRPr lang="es-ES_tradnl"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Tree>
    <p:extLst>
      <p:ext uri="{BB962C8B-B14F-4D97-AF65-F5344CB8AC3E}">
        <p14:creationId xmlns:p14="http://schemas.microsoft.com/office/powerpoint/2010/main" val="30134511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Construcción de un modelo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55</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pPr marL="0" indent="0">
              <a:buNone/>
            </a:pPr>
            <a:r>
              <a:rPr lang="es-ES_tradnl" dirty="0"/>
              <a:t>Este es el caso más sencillo, usamos todas las variables. En qué casos conviene usar esta forma es cuando tenemos conocimiento a priori, o una necesidad especifica.</a:t>
            </a:r>
          </a:p>
          <a:p>
            <a:pPr marL="0" indent="0">
              <a:buNone/>
            </a:pPr>
            <a:endParaRPr lang="es-ES_tradnl" dirty="0"/>
          </a:p>
          <a:p>
            <a:pPr marL="0" indent="0">
              <a:buNone/>
            </a:pPr>
            <a:endParaRPr lang="es-ES_tradnl" dirty="0"/>
          </a:p>
          <a:p>
            <a:pPr marL="0" indent="0">
              <a:buNone/>
            </a:pPr>
            <a:endParaRPr lang="es-ES_tradnl" dirty="0"/>
          </a:p>
          <a:p>
            <a:pPr marL="0" indent="0">
              <a:buNone/>
            </a:pPr>
            <a:endParaRPr lang="es-ES_tradnl" dirty="0"/>
          </a:p>
          <a:p>
            <a:pPr marL="0" indent="0">
              <a:buNone/>
            </a:pPr>
            <a:endParaRPr lang="es-ES_tradnl"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D68747EB-A1A0-497C-D564-0A2D8081017A}"/>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Exhaustivo (</a:t>
            </a:r>
            <a:r>
              <a:rPr lang="es-ES_tradnl" sz="2400" dirty="0" err="1">
                <a:latin typeface="+mj-lt"/>
              </a:rPr>
              <a:t>all</a:t>
            </a:r>
            <a:r>
              <a:rPr lang="es-ES_tradnl" sz="2400" dirty="0">
                <a:latin typeface="+mj-lt"/>
              </a:rPr>
              <a:t>-in)</a:t>
            </a:r>
          </a:p>
        </p:txBody>
      </p:sp>
      <p:sp>
        <p:nvSpPr>
          <p:cNvPr id="8" name="Rectangle 7">
            <a:extLst>
              <a:ext uri="{FF2B5EF4-FFF2-40B4-BE49-F238E27FC236}">
                <a16:creationId xmlns:a16="http://schemas.microsoft.com/office/drawing/2014/main" id="{350F50AE-A703-D72A-CB97-649B6B1C8DEE}"/>
              </a:ext>
            </a:extLst>
          </p:cNvPr>
          <p:cNvSpPr/>
          <p:nvPr/>
        </p:nvSpPr>
        <p:spPr>
          <a:xfrm>
            <a:off x="5683422" y="4564875"/>
            <a:ext cx="925158" cy="7745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400" dirty="0"/>
              <a:t>y</a:t>
            </a:r>
            <a:endParaRPr lang="es-ES_tradnl" dirty="0"/>
          </a:p>
        </p:txBody>
      </p:sp>
      <p:sp>
        <p:nvSpPr>
          <p:cNvPr id="9" name="Rectangle 8">
            <a:extLst>
              <a:ext uri="{FF2B5EF4-FFF2-40B4-BE49-F238E27FC236}">
                <a16:creationId xmlns:a16="http://schemas.microsoft.com/office/drawing/2014/main" id="{7008448D-AF9E-23A2-9B49-1A9C030DFFE3}"/>
              </a:ext>
            </a:extLst>
          </p:cNvPr>
          <p:cNvSpPr/>
          <p:nvPr/>
        </p:nvSpPr>
        <p:spPr>
          <a:xfrm>
            <a:off x="2729450" y="4564875"/>
            <a:ext cx="925158" cy="774550"/>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2400" dirty="0"/>
              <a:t>x</a:t>
            </a:r>
            <a:r>
              <a:rPr lang="es-ES_tradnl" sz="2400" baseline="-25000" dirty="0"/>
              <a:t>0</a:t>
            </a:r>
            <a:endParaRPr lang="es-ES_tradnl" baseline="-25000" dirty="0"/>
          </a:p>
        </p:txBody>
      </p:sp>
      <p:sp>
        <p:nvSpPr>
          <p:cNvPr id="10" name="Rectangle 9">
            <a:extLst>
              <a:ext uri="{FF2B5EF4-FFF2-40B4-BE49-F238E27FC236}">
                <a16:creationId xmlns:a16="http://schemas.microsoft.com/office/drawing/2014/main" id="{9B5A57BE-CA1A-DF6A-2C88-CF17B521DD7E}"/>
              </a:ext>
            </a:extLst>
          </p:cNvPr>
          <p:cNvSpPr/>
          <p:nvPr/>
        </p:nvSpPr>
        <p:spPr>
          <a:xfrm>
            <a:off x="8637394" y="4564875"/>
            <a:ext cx="925158" cy="774550"/>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2400" dirty="0"/>
              <a:t>x</a:t>
            </a:r>
            <a:r>
              <a:rPr lang="es-ES_tradnl" sz="2400" baseline="-25000" dirty="0"/>
              <a:t>3</a:t>
            </a:r>
            <a:endParaRPr lang="es-ES_tradnl" baseline="-25000" dirty="0"/>
          </a:p>
        </p:txBody>
      </p:sp>
      <p:sp>
        <p:nvSpPr>
          <p:cNvPr id="11" name="Rectangle 10">
            <a:extLst>
              <a:ext uri="{FF2B5EF4-FFF2-40B4-BE49-F238E27FC236}">
                <a16:creationId xmlns:a16="http://schemas.microsoft.com/office/drawing/2014/main" id="{2DC1DA1E-697B-0B6B-FAF7-D006673849C3}"/>
              </a:ext>
            </a:extLst>
          </p:cNvPr>
          <p:cNvSpPr/>
          <p:nvPr/>
        </p:nvSpPr>
        <p:spPr>
          <a:xfrm>
            <a:off x="3968372" y="3261551"/>
            <a:ext cx="925158" cy="774550"/>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2400" dirty="0"/>
              <a:t>x</a:t>
            </a:r>
            <a:r>
              <a:rPr lang="es-ES_tradnl" sz="2400" baseline="-25000" dirty="0"/>
              <a:t>1</a:t>
            </a:r>
            <a:endParaRPr lang="es-ES_tradnl" baseline="-25000" dirty="0"/>
          </a:p>
        </p:txBody>
      </p:sp>
      <p:sp>
        <p:nvSpPr>
          <p:cNvPr id="12" name="Rectangle 11">
            <a:extLst>
              <a:ext uri="{FF2B5EF4-FFF2-40B4-BE49-F238E27FC236}">
                <a16:creationId xmlns:a16="http://schemas.microsoft.com/office/drawing/2014/main" id="{4A76BCF3-88A1-54A9-D677-117AFF993D4A}"/>
              </a:ext>
            </a:extLst>
          </p:cNvPr>
          <p:cNvSpPr/>
          <p:nvPr/>
        </p:nvSpPr>
        <p:spPr>
          <a:xfrm>
            <a:off x="7298472" y="3261551"/>
            <a:ext cx="925158" cy="774550"/>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sz="2400" dirty="0"/>
              <a:t>x</a:t>
            </a:r>
            <a:r>
              <a:rPr lang="es-ES_tradnl" sz="2400" baseline="-25000" dirty="0"/>
              <a:t>2</a:t>
            </a:r>
            <a:endParaRPr lang="es-ES_tradnl" baseline="-25000" dirty="0"/>
          </a:p>
        </p:txBody>
      </p:sp>
      <p:cxnSp>
        <p:nvCxnSpPr>
          <p:cNvPr id="14" name="Straight Arrow Connector 13">
            <a:extLst>
              <a:ext uri="{FF2B5EF4-FFF2-40B4-BE49-F238E27FC236}">
                <a16:creationId xmlns:a16="http://schemas.microsoft.com/office/drawing/2014/main" id="{7CF59CD8-9AE7-D57C-D8A3-ACC7488F4626}"/>
              </a:ext>
            </a:extLst>
          </p:cNvPr>
          <p:cNvCxnSpPr>
            <a:stCxn id="9" idx="3"/>
            <a:endCxn id="8" idx="1"/>
          </p:cNvCxnSpPr>
          <p:nvPr/>
        </p:nvCxnSpPr>
        <p:spPr>
          <a:xfrm>
            <a:off x="3654608" y="4952150"/>
            <a:ext cx="2028814"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BC9F8C30-8CA0-6C11-FA43-465BA46442AB}"/>
              </a:ext>
            </a:extLst>
          </p:cNvPr>
          <p:cNvCxnSpPr>
            <a:cxnSpLocks/>
          </p:cNvCxnSpPr>
          <p:nvPr/>
        </p:nvCxnSpPr>
        <p:spPr>
          <a:xfrm>
            <a:off x="4893530" y="4036101"/>
            <a:ext cx="789892" cy="52877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F2058295-DC05-323C-09C5-6F89CFA829F5}"/>
              </a:ext>
            </a:extLst>
          </p:cNvPr>
          <p:cNvCxnSpPr>
            <a:cxnSpLocks/>
          </p:cNvCxnSpPr>
          <p:nvPr/>
        </p:nvCxnSpPr>
        <p:spPr>
          <a:xfrm flipH="1">
            <a:off x="6608580" y="4036101"/>
            <a:ext cx="689892" cy="52877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D2855333-59C4-C372-40A5-FCD9AE1A7487}"/>
              </a:ext>
            </a:extLst>
          </p:cNvPr>
          <p:cNvCxnSpPr>
            <a:cxnSpLocks/>
            <a:stCxn id="10" idx="1"/>
            <a:endCxn id="8" idx="3"/>
          </p:cNvCxnSpPr>
          <p:nvPr/>
        </p:nvCxnSpPr>
        <p:spPr>
          <a:xfrm flipH="1">
            <a:off x="6608580" y="4952150"/>
            <a:ext cx="2028814"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4371263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Construcción de un modelo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r>
              <a:rPr lang="es-ES_tradnl" sz="2400" dirty="0"/>
              <a:t>Se arranca con un modelo completo con todas las variables. </a:t>
            </a:r>
          </a:p>
          <a:p>
            <a:r>
              <a:rPr lang="es-ES_tradnl" sz="2400" dirty="0"/>
              <a:t>Se va eliminado de forma </a:t>
            </a:r>
            <a:r>
              <a:rPr lang="es-ES_tradnl" sz="2400" dirty="0" err="1"/>
              <a:t>greedy</a:t>
            </a:r>
            <a:r>
              <a:rPr lang="es-ES_tradnl" sz="2400" dirty="0"/>
              <a:t>, variables de entrada que menos “aportan” el modelo de una por vez.</a:t>
            </a:r>
          </a:p>
          <a:p>
            <a:r>
              <a:rPr lang="es-ES_tradnl" sz="2400" dirty="0"/>
              <a:t>Se continua hasta que eliminar variables no mejore significativamente el modelo.</a:t>
            </a:r>
          </a:p>
          <a:p>
            <a:r>
              <a:rPr lang="es-ES_tradnl" sz="2400" dirty="0"/>
              <a:t>La forma que se puede realizar es con alguna métrica que nos mida la información que aporta cada variable. </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D68747EB-A1A0-497C-D564-0A2D8081017A}"/>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Eliminación hacia atrás</a:t>
            </a:r>
          </a:p>
        </p:txBody>
      </p:sp>
    </p:spTree>
    <p:extLst>
      <p:ext uri="{BB962C8B-B14F-4D97-AF65-F5344CB8AC3E}">
        <p14:creationId xmlns:p14="http://schemas.microsoft.com/office/powerpoint/2010/main" val="139402997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Construcción de un modelo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57</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r>
              <a:rPr lang="es-ES_tradnl" sz="2400" dirty="0"/>
              <a:t>Comienza con un modelo </a:t>
            </a:r>
            <a:r>
              <a:rPr lang="es-ES_tradnl" sz="2400" i="1" dirty="0">
                <a:solidFill>
                  <a:schemeClr val="accent5"/>
                </a:solidFill>
              </a:rPr>
              <a:t>vacío</a:t>
            </a:r>
            <a:r>
              <a:rPr lang="es-ES_tradnl" sz="2400" dirty="0"/>
              <a:t> con solo la ordenada al origen.</a:t>
            </a:r>
          </a:p>
          <a:p>
            <a:r>
              <a:rPr lang="es-ES_tradnl" sz="2400" dirty="0"/>
              <a:t>Luego se agrega las variables que más aporta al modelo (usando el criterio de ajuste) de una por vez.</a:t>
            </a:r>
          </a:p>
          <a:p>
            <a:r>
              <a:rPr lang="es-ES_tradnl" sz="2400" dirty="0"/>
              <a:t>Se termina una vez que agregar más variables no genera mejor aporte.</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D68747EB-A1A0-497C-D564-0A2D8081017A}"/>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Selección hacia adelante</a:t>
            </a:r>
          </a:p>
        </p:txBody>
      </p:sp>
    </p:spTree>
    <p:extLst>
      <p:ext uri="{BB962C8B-B14F-4D97-AF65-F5344CB8AC3E}">
        <p14:creationId xmlns:p14="http://schemas.microsoft.com/office/powerpoint/2010/main" val="46180109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Construcción de un modelo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58</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r>
              <a:rPr lang="es-ES_tradnl" sz="2400" dirty="0"/>
              <a:t>Es en esencia la selección hacia adelante, pero dando la posibilidad de quitar variables en cada iteración cuando se observa correlación entre variables.</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D68747EB-A1A0-497C-D564-0A2D8081017A}"/>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Eliminación bidireccional</a:t>
            </a:r>
          </a:p>
        </p:txBody>
      </p:sp>
    </p:spTree>
    <p:extLst>
      <p:ext uri="{BB962C8B-B14F-4D97-AF65-F5344CB8AC3E}">
        <p14:creationId xmlns:p14="http://schemas.microsoft.com/office/powerpoint/2010/main" val="366460039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Construcción de un modelo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59</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lnSpcReduction="10000"/>
              </a:bodyPr>
              <a:lstStyle/>
              <a:p>
                <a:r>
                  <a:rPr lang="es-ES_tradnl" sz="2400" b="1" dirty="0">
                    <a:solidFill>
                      <a:schemeClr val="accent5"/>
                    </a:solidFill>
                  </a:rPr>
                  <a:t>Bondad de ajuste: </a:t>
                </a:r>
                <a:r>
                  <a:rPr lang="es-ES_tradnl" sz="2400" dirty="0"/>
                  <a:t>Se realiza un test de hipótesis si el coeficiente de una entrada en particular es cero. Luego se evalúa el valor de p. Un valor p bajo (&lt; 0,05) indica que se puede rechazar la hipótesis nula, indicando que cambios en esta variable es probable que genere cambios en la respuesta.</a:t>
                </a:r>
              </a:p>
              <a:p>
                <a:r>
                  <a:rPr lang="es-ES_tradnl" sz="2400" b="1" dirty="0">
                    <a:solidFill>
                      <a:srgbClr val="00B050"/>
                    </a:solidFill>
                  </a:rPr>
                  <a:t>Coeficiente de Pearson ajustado</a:t>
                </a:r>
                <a:r>
                  <a:rPr lang="es-ES_tradnl" sz="2400" dirty="0"/>
                  <a:t>: El cual es el R</a:t>
                </a:r>
                <a:r>
                  <a:rPr lang="es-ES_tradnl" sz="2400" baseline="30000" dirty="0"/>
                  <a:t>2</a:t>
                </a:r>
                <a:r>
                  <a:rPr lang="es-ES_tradnl" sz="2400" dirty="0"/>
                  <a:t> pero penalizando la complejidad del modelo:</a:t>
                </a:r>
              </a:p>
              <a:p>
                <a:pPr marL="0" indent="0" algn="ctr">
                  <a:buNone/>
                </a:pPr>
                <a14:m>
                  <m:oMathPara xmlns:m="http://schemas.openxmlformats.org/officeDocument/2006/math">
                    <m:oMathParaPr>
                      <m:jc m:val="centerGroup"/>
                    </m:oMathParaPr>
                    <m:oMath xmlns:m="http://schemas.openxmlformats.org/officeDocument/2006/math">
                      <m:sSubSup>
                        <m:sSubSupPr>
                          <m:ctrlPr>
                            <a:rPr lang="es-ES_tradnl" sz="2400" i="1" smtClean="0">
                              <a:latin typeface="Cambria Math" panose="02040503050406030204" pitchFamily="18" charset="0"/>
                            </a:rPr>
                          </m:ctrlPr>
                        </m:sSubSupPr>
                        <m:e>
                          <m:r>
                            <a:rPr lang="en-US" sz="2400" b="0" i="1" smtClean="0">
                              <a:latin typeface="Cambria Math" panose="02040503050406030204" pitchFamily="18" charset="0"/>
                            </a:rPr>
                            <m:t>𝑅</m:t>
                          </m:r>
                        </m:e>
                        <m:sub>
                          <m:r>
                            <a:rPr lang="en-US" sz="2400" b="0" i="1" smtClean="0">
                              <a:latin typeface="Cambria Math" panose="02040503050406030204" pitchFamily="18" charset="0"/>
                            </a:rPr>
                            <m:t>𝑎𝑑𝑗</m:t>
                          </m:r>
                        </m:sub>
                        <m:sup>
                          <m:r>
                            <a:rPr lang="en-US" sz="2400" b="0" i="1" smtClean="0">
                              <a:latin typeface="Cambria Math" panose="02040503050406030204" pitchFamily="18" charset="0"/>
                            </a:rPr>
                            <m:t>2</m:t>
                          </m:r>
                        </m:sup>
                      </m:sSubSup>
                      <m:r>
                        <a:rPr lang="en-US" sz="2400" b="0" i="1" smtClean="0">
                          <a:latin typeface="Cambria Math" panose="02040503050406030204" pitchFamily="18" charset="0"/>
                        </a:rPr>
                        <m:t>=1−(1−</m:t>
                      </m:r>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𝑅</m:t>
                          </m:r>
                        </m:e>
                        <m:sup>
                          <m:r>
                            <a:rPr lang="en-US" sz="2400" b="0" i="1" smtClean="0">
                              <a:latin typeface="Cambria Math" panose="02040503050406030204" pitchFamily="18" charset="0"/>
                            </a:rPr>
                            <m:t>2</m:t>
                          </m:r>
                        </m:sup>
                      </m:sSup>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𝑁</m:t>
                          </m:r>
                          <m:r>
                            <a:rPr lang="en-US" sz="2400" b="0" i="1" smtClean="0">
                              <a:latin typeface="Cambria Math" panose="02040503050406030204" pitchFamily="18" charset="0"/>
                            </a:rPr>
                            <m:t>−1</m:t>
                          </m:r>
                        </m:num>
                        <m:den>
                          <m:r>
                            <a:rPr lang="en-US" sz="2400" b="0" i="1" smtClean="0">
                              <a:latin typeface="Cambria Math" panose="02040503050406030204" pitchFamily="18" charset="0"/>
                            </a:rPr>
                            <m:t>𝑁</m:t>
                          </m:r>
                          <m:r>
                            <a:rPr lang="en-US" sz="2400" b="0" i="1" smtClean="0">
                              <a:latin typeface="Cambria Math" panose="02040503050406030204" pitchFamily="18" charset="0"/>
                            </a:rPr>
                            <m:t>−</m:t>
                          </m:r>
                          <m:r>
                            <a:rPr lang="en-US" sz="2400" b="0" i="1" smtClean="0">
                              <a:latin typeface="Cambria Math" panose="02040503050406030204" pitchFamily="18" charset="0"/>
                            </a:rPr>
                            <m:t>𝑑</m:t>
                          </m:r>
                          <m:r>
                            <a:rPr lang="en-US" sz="2400" b="0" i="1" smtClean="0">
                              <a:latin typeface="Cambria Math" panose="02040503050406030204" pitchFamily="18" charset="0"/>
                            </a:rPr>
                            <m:t>−1</m:t>
                          </m:r>
                        </m:den>
                      </m:f>
                    </m:oMath>
                  </m:oMathPara>
                </a14:m>
                <a:endParaRPr lang="es-ES_tradnl" sz="2400" dirty="0"/>
              </a:p>
              <a:p>
                <a:pPr marL="0" indent="0">
                  <a:buNone/>
                </a:pPr>
                <a:r>
                  <a:rPr lang="es-ES_tradnl" sz="2400" dirty="0"/>
                  <a:t>Donde N es número de observaciones y d es el número de atributos. </a:t>
                </a:r>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932" t="-1333" b="-333"/>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sp>
        <p:nvSpPr>
          <p:cNvPr id="3" name="TextBox 2">
            <a:extLst>
              <a:ext uri="{FF2B5EF4-FFF2-40B4-BE49-F238E27FC236}">
                <a16:creationId xmlns:a16="http://schemas.microsoft.com/office/drawing/2014/main" id="{D68747EB-A1A0-497C-D564-0A2D8081017A}"/>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Como hacemos para saber el aporte de cada atributo</a:t>
            </a:r>
          </a:p>
        </p:txBody>
      </p:sp>
    </p:spTree>
    <p:extLst>
      <p:ext uri="{BB962C8B-B14F-4D97-AF65-F5344CB8AC3E}">
        <p14:creationId xmlns:p14="http://schemas.microsoft.com/office/powerpoint/2010/main" val="14900494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FORMAS DE APRENDIZAJE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769166"/>
            <a:ext cx="10691264" cy="4160048"/>
          </a:xfrm>
        </p:spPr>
        <p:txBody>
          <a:bodyPr>
            <a:normAutofit/>
          </a:bodyPr>
          <a:lstStyle/>
          <a:p>
            <a:pPr marL="0" indent="0">
              <a:buNone/>
            </a:pPr>
            <a:r>
              <a:rPr lang="es-ES" sz="1800" dirty="0"/>
              <a:t>Un esquema de aplicar Aprendizaje Automático nos queda…</a:t>
            </a:r>
          </a:p>
        </p:txBody>
      </p:sp>
      <p:sp>
        <p:nvSpPr>
          <p:cNvPr id="3" name="Oval 2">
            <a:extLst>
              <a:ext uri="{FF2B5EF4-FFF2-40B4-BE49-F238E27FC236}">
                <a16:creationId xmlns:a16="http://schemas.microsoft.com/office/drawing/2014/main" id="{EC1F9571-606F-F17B-5685-274D633028AF}"/>
              </a:ext>
            </a:extLst>
          </p:cNvPr>
          <p:cNvSpPr/>
          <p:nvPr/>
        </p:nvSpPr>
        <p:spPr>
          <a:xfrm>
            <a:off x="1639958" y="2293127"/>
            <a:ext cx="2842590" cy="3372178"/>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s-ES_tradnl" dirty="0"/>
          </a:p>
          <a:p>
            <a:pPr algn="ctr"/>
            <a:endParaRPr lang="es-ES_tradnl" dirty="0"/>
          </a:p>
          <a:p>
            <a:pPr algn="ctr"/>
            <a:endParaRPr lang="es-ES_tradnl" dirty="0"/>
          </a:p>
          <a:p>
            <a:pPr algn="ctr"/>
            <a:r>
              <a:rPr lang="es-ES_tradnl" dirty="0"/>
              <a:t>Población</a:t>
            </a:r>
          </a:p>
        </p:txBody>
      </p:sp>
      <p:sp>
        <p:nvSpPr>
          <p:cNvPr id="7" name="Oval 6">
            <a:extLst>
              <a:ext uri="{FF2B5EF4-FFF2-40B4-BE49-F238E27FC236}">
                <a16:creationId xmlns:a16="http://schemas.microsoft.com/office/drawing/2014/main" id="{2235CE07-CC8A-F765-E37C-C9AE28C48451}"/>
              </a:ext>
            </a:extLst>
          </p:cNvPr>
          <p:cNvSpPr/>
          <p:nvPr/>
        </p:nvSpPr>
        <p:spPr>
          <a:xfrm>
            <a:off x="1967948" y="2497843"/>
            <a:ext cx="2186609" cy="126227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err="1"/>
              <a:t>Subset</a:t>
            </a:r>
            <a:r>
              <a:rPr lang="es-ES_tradnl" sz="1600" dirty="0"/>
              <a:t> entrenamiento</a:t>
            </a:r>
          </a:p>
        </p:txBody>
      </p:sp>
      <p:sp>
        <p:nvSpPr>
          <p:cNvPr id="8" name="Rounded Rectangle 7">
            <a:extLst>
              <a:ext uri="{FF2B5EF4-FFF2-40B4-BE49-F238E27FC236}">
                <a16:creationId xmlns:a16="http://schemas.microsoft.com/office/drawing/2014/main" id="{C4521C50-51BE-9097-143B-3126A6A285E4}"/>
              </a:ext>
            </a:extLst>
          </p:cNvPr>
          <p:cNvSpPr/>
          <p:nvPr/>
        </p:nvSpPr>
        <p:spPr>
          <a:xfrm>
            <a:off x="5872370" y="3385613"/>
            <a:ext cx="2332420" cy="1451113"/>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dirty="0"/>
              <a:t>Modelo</a:t>
            </a:r>
          </a:p>
          <a:p>
            <a:pPr algn="ctr"/>
            <a:r>
              <a:rPr lang="es-ES_tradnl" dirty="0"/>
              <a:t>h(X)</a:t>
            </a:r>
          </a:p>
        </p:txBody>
      </p:sp>
      <p:cxnSp>
        <p:nvCxnSpPr>
          <p:cNvPr id="10" name="Straight Arrow Connector 9">
            <a:extLst>
              <a:ext uri="{FF2B5EF4-FFF2-40B4-BE49-F238E27FC236}">
                <a16:creationId xmlns:a16="http://schemas.microsoft.com/office/drawing/2014/main" id="{43DA375D-CE1D-F1B1-32A9-B50B6813C0C8}"/>
              </a:ext>
            </a:extLst>
          </p:cNvPr>
          <p:cNvCxnSpPr>
            <a:cxnSpLocks/>
            <a:stCxn id="7" idx="6"/>
            <a:endCxn id="8" idx="0"/>
          </p:cNvCxnSpPr>
          <p:nvPr/>
        </p:nvCxnSpPr>
        <p:spPr>
          <a:xfrm>
            <a:off x="4154557" y="3128978"/>
            <a:ext cx="2884023" cy="256635"/>
          </a:xfrm>
          <a:prstGeom prst="straightConnector1">
            <a:avLst/>
          </a:prstGeom>
          <a:ln w="38100">
            <a:solidFill>
              <a:srgbClr val="BA8E00"/>
            </a:solidFill>
            <a:tailEnd type="triangle"/>
          </a:ln>
        </p:spPr>
        <p:style>
          <a:lnRef idx="1">
            <a:schemeClr val="accent6"/>
          </a:lnRef>
          <a:fillRef idx="0">
            <a:schemeClr val="accent6"/>
          </a:fillRef>
          <a:effectRef idx="0">
            <a:schemeClr val="accent6"/>
          </a:effectRef>
          <a:fontRef idx="minor">
            <a:schemeClr val="tx1"/>
          </a:fontRef>
        </p:style>
      </p:cxnSp>
      <p:sp>
        <p:nvSpPr>
          <p:cNvPr id="13" name="TextBox 12">
            <a:extLst>
              <a:ext uri="{FF2B5EF4-FFF2-40B4-BE49-F238E27FC236}">
                <a16:creationId xmlns:a16="http://schemas.microsoft.com/office/drawing/2014/main" id="{9AEA9C9E-8520-EF4F-6C31-9AB72E3FD6C3}"/>
              </a:ext>
            </a:extLst>
          </p:cNvPr>
          <p:cNvSpPr txBox="1"/>
          <p:nvPr/>
        </p:nvSpPr>
        <p:spPr>
          <a:xfrm>
            <a:off x="9410249" y="3863074"/>
            <a:ext cx="728084" cy="461665"/>
          </a:xfrm>
          <a:prstGeom prst="rect">
            <a:avLst/>
          </a:prstGeom>
          <a:noFill/>
        </p:spPr>
        <p:txBody>
          <a:bodyPr wrap="none" rtlCol="0">
            <a:spAutoFit/>
          </a:bodyPr>
          <a:lstStyle/>
          <a:p>
            <a:r>
              <a:rPr lang="es-ES_tradnl" sz="2400" dirty="0" err="1"/>
              <a:t>y</a:t>
            </a:r>
            <a:r>
              <a:rPr lang="es-ES_tradnl" sz="2400" baseline="-25000" dirty="0" err="1"/>
              <a:t>pred</a:t>
            </a:r>
            <a:endParaRPr lang="es-ES_tradnl" sz="2400" baseline="-25000" dirty="0"/>
          </a:p>
        </p:txBody>
      </p:sp>
      <p:cxnSp>
        <p:nvCxnSpPr>
          <p:cNvPr id="14" name="Straight Arrow Connector 13">
            <a:extLst>
              <a:ext uri="{FF2B5EF4-FFF2-40B4-BE49-F238E27FC236}">
                <a16:creationId xmlns:a16="http://schemas.microsoft.com/office/drawing/2014/main" id="{1CA370A2-497B-5EA0-6D86-FB9F8EC06D54}"/>
              </a:ext>
            </a:extLst>
          </p:cNvPr>
          <p:cNvCxnSpPr>
            <a:cxnSpLocks/>
            <a:stCxn id="8" idx="3"/>
            <a:endCxn id="13" idx="1"/>
          </p:cNvCxnSpPr>
          <p:nvPr/>
        </p:nvCxnSpPr>
        <p:spPr>
          <a:xfrm flipV="1">
            <a:off x="8204790" y="4093907"/>
            <a:ext cx="1205459" cy="17263"/>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19" name="Straight Arrow Connector 18">
            <a:extLst>
              <a:ext uri="{FF2B5EF4-FFF2-40B4-BE49-F238E27FC236}">
                <a16:creationId xmlns:a16="http://schemas.microsoft.com/office/drawing/2014/main" id="{C395068C-474E-5678-5B7C-CFD56FC06216}"/>
              </a:ext>
            </a:extLst>
          </p:cNvPr>
          <p:cNvCxnSpPr>
            <a:cxnSpLocks/>
            <a:endCxn id="8" idx="1"/>
          </p:cNvCxnSpPr>
          <p:nvPr/>
        </p:nvCxnSpPr>
        <p:spPr>
          <a:xfrm>
            <a:off x="4259443" y="4111170"/>
            <a:ext cx="1612927" cy="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
        <p:nvSpPr>
          <p:cNvPr id="20" name="TextBox 19">
            <a:extLst>
              <a:ext uri="{FF2B5EF4-FFF2-40B4-BE49-F238E27FC236}">
                <a16:creationId xmlns:a16="http://schemas.microsoft.com/office/drawing/2014/main" id="{3882B236-30CF-73BC-8853-E4FB4CE74408}"/>
              </a:ext>
            </a:extLst>
          </p:cNvPr>
          <p:cNvSpPr txBox="1"/>
          <p:nvPr/>
        </p:nvSpPr>
        <p:spPr>
          <a:xfrm>
            <a:off x="4736426" y="2792895"/>
            <a:ext cx="1370888" cy="369332"/>
          </a:xfrm>
          <a:prstGeom prst="rect">
            <a:avLst/>
          </a:prstGeom>
          <a:noFill/>
        </p:spPr>
        <p:txBody>
          <a:bodyPr wrap="none" rtlCol="0">
            <a:spAutoFit/>
          </a:bodyPr>
          <a:lstStyle/>
          <a:p>
            <a:r>
              <a:rPr lang="es-ES_tradnl" dirty="0"/>
              <a:t>Entrenamos</a:t>
            </a:r>
          </a:p>
        </p:txBody>
      </p:sp>
      <p:sp>
        <p:nvSpPr>
          <p:cNvPr id="21" name="TextBox 20">
            <a:extLst>
              <a:ext uri="{FF2B5EF4-FFF2-40B4-BE49-F238E27FC236}">
                <a16:creationId xmlns:a16="http://schemas.microsoft.com/office/drawing/2014/main" id="{A055C8D3-30C4-2261-B9AC-0FF0E0844451}"/>
              </a:ext>
            </a:extLst>
          </p:cNvPr>
          <p:cNvSpPr txBox="1"/>
          <p:nvPr/>
        </p:nvSpPr>
        <p:spPr>
          <a:xfrm>
            <a:off x="4437766" y="4140073"/>
            <a:ext cx="1322798" cy="369332"/>
          </a:xfrm>
          <a:prstGeom prst="rect">
            <a:avLst/>
          </a:prstGeom>
          <a:noFill/>
        </p:spPr>
        <p:txBody>
          <a:bodyPr wrap="none" rtlCol="0">
            <a:spAutoFit/>
          </a:bodyPr>
          <a:lstStyle/>
          <a:p>
            <a:pPr algn="ctr"/>
            <a:r>
              <a:rPr lang="es-ES_tradnl" dirty="0"/>
              <a:t>Predecimos</a:t>
            </a:r>
          </a:p>
        </p:txBody>
      </p:sp>
    </p:spTree>
    <p:extLst>
      <p:ext uri="{BB962C8B-B14F-4D97-AF65-F5344CB8AC3E}">
        <p14:creationId xmlns:p14="http://schemas.microsoft.com/office/powerpoint/2010/main" val="176773218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Construcción de un modelo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60</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fontScale="70000" lnSpcReduction="20000"/>
              </a:bodyPr>
              <a:lstStyle/>
              <a:p>
                <a:r>
                  <a:rPr lang="es-ES_tradnl" sz="2400" b="1" dirty="0">
                    <a:solidFill>
                      <a:schemeClr val="accent5"/>
                    </a:solidFill>
                  </a:rPr>
                  <a:t>Criterio de Información de </a:t>
                </a:r>
                <a:r>
                  <a:rPr lang="es-ES_tradnl" sz="2400" b="1" dirty="0" err="1">
                    <a:solidFill>
                      <a:schemeClr val="accent5"/>
                    </a:solidFill>
                  </a:rPr>
                  <a:t>Aikake</a:t>
                </a:r>
                <a:r>
                  <a:rPr lang="es-ES_tradnl" sz="2400" b="1" dirty="0">
                    <a:solidFill>
                      <a:schemeClr val="accent5"/>
                    </a:solidFill>
                  </a:rPr>
                  <a:t> (AIC): </a:t>
                </a:r>
                <a:r>
                  <a:rPr lang="es-ES_tradnl" sz="2400" dirty="0"/>
                  <a:t>AIC maneja un equilibrio entre la bondad de ajuste del modelo y la complejidad del modelo. En otras palabras, AIC aborda tanto el riesgo de </a:t>
                </a:r>
                <a:r>
                  <a:rPr lang="es-ES_tradnl" sz="2400" dirty="0" err="1"/>
                  <a:t>sobre-ajuste</a:t>
                </a:r>
                <a:r>
                  <a:rPr lang="es-ES_tradnl" sz="2400" dirty="0"/>
                  <a:t> como el riesgo </a:t>
                </a:r>
                <a:r>
                  <a:rPr lang="es-ES_tradnl" sz="2400" dirty="0" err="1"/>
                  <a:t>sub-ajuste</a:t>
                </a:r>
                <a:r>
                  <a:rPr lang="es-ES_tradnl" sz="2400" dirty="0"/>
                  <a:t>.</a:t>
                </a:r>
              </a:p>
              <a:p>
                <a:pPr marL="0" indent="0" algn="ctr">
                  <a:buNone/>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rPr>
                        <m:t>𝐴</m:t>
                      </m:r>
                      <m:r>
                        <a:rPr lang="en-US" sz="2400" b="0" i="1" smtClean="0">
                          <a:latin typeface="Cambria Math" panose="02040503050406030204" pitchFamily="18" charset="0"/>
                        </a:rPr>
                        <m:t>𝐼𝐶</m:t>
                      </m:r>
                      <m:r>
                        <a:rPr lang="en-US" sz="2400" b="0" i="1" smtClean="0">
                          <a:latin typeface="Cambria Math" panose="02040503050406030204" pitchFamily="18" charset="0"/>
                        </a:rPr>
                        <m:t>=2</m:t>
                      </m:r>
                      <m:r>
                        <a:rPr lang="en-US" sz="2400" b="0" i="1" smtClean="0">
                          <a:latin typeface="Cambria Math" panose="02040503050406030204" pitchFamily="18" charset="0"/>
                        </a:rPr>
                        <m:t>𝑑</m:t>
                      </m:r>
                      <m:r>
                        <a:rPr lang="en-US" sz="2400" b="0" i="1" smtClean="0">
                          <a:latin typeface="Cambria Math" panose="02040503050406030204" pitchFamily="18" charset="0"/>
                        </a:rPr>
                        <m:t>−2</m:t>
                      </m:r>
                      <m:r>
                        <m:rPr>
                          <m:sty m:val="p"/>
                        </m:rPr>
                        <a:rPr lang="en-US" sz="2400" b="0" i="0" smtClean="0">
                          <a:latin typeface="Cambria Math" panose="02040503050406030204" pitchFamily="18" charset="0"/>
                        </a:rPr>
                        <m:t>ln</m:t>
                      </m:r>
                      <m:r>
                        <a:rPr lang="en-US" sz="2400" b="0" i="1" smtClean="0">
                          <a:latin typeface="Cambria Math" panose="02040503050406030204" pitchFamily="18" charset="0"/>
                        </a:rPr>
                        <m:t>⁡(</m:t>
                      </m:r>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𝐿</m:t>
                          </m:r>
                        </m:e>
                      </m:acc>
                      <m:r>
                        <a:rPr lang="en-US" sz="2400" b="0" i="1" smtClean="0">
                          <a:latin typeface="Cambria Math" panose="02040503050406030204" pitchFamily="18" charset="0"/>
                        </a:rPr>
                        <m:t>)</m:t>
                      </m:r>
                    </m:oMath>
                  </m:oMathPara>
                </a14:m>
                <a:endParaRPr lang="es-ES_tradnl" sz="2400" dirty="0"/>
              </a:p>
              <a:p>
                <a:pPr marL="0" indent="0">
                  <a:buNone/>
                </a:pPr>
                <a:r>
                  <a:rPr lang="es-ES_tradnl" sz="2400" dirty="0"/>
                  <a:t>Donde </a:t>
                </a:r>
                <a14:m>
                  <m:oMath xmlns:m="http://schemas.openxmlformats.org/officeDocument/2006/math">
                    <m:r>
                      <a:rPr lang="en-US" sz="2400" b="0" i="0" smtClean="0">
                        <a:latin typeface="Cambria Math" panose="02040503050406030204" pitchFamily="18" charset="0"/>
                      </a:rPr>
                      <m:t>−</m:t>
                    </m:r>
                    <m:r>
                      <m:rPr>
                        <m:sty m:val="p"/>
                      </m:rPr>
                      <a:rPr lang="en-US" sz="2400" b="0" i="0" smtClean="0">
                        <a:latin typeface="Cambria Math" panose="02040503050406030204" pitchFamily="18" charset="0"/>
                      </a:rPr>
                      <m:t>ln</m:t>
                    </m:r>
                    <m:r>
                      <a:rPr lang="en-US" sz="2400" b="0" i="1" smtClean="0">
                        <a:latin typeface="Cambria Math" panose="02040503050406030204" pitchFamily="18" charset="0"/>
                      </a:rPr>
                      <m:t>⁡(</m:t>
                    </m:r>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𝐿</m:t>
                        </m:r>
                      </m:e>
                    </m:acc>
                    <m:r>
                      <a:rPr lang="en-US" sz="2400" b="0" i="1" smtClean="0">
                        <a:latin typeface="Cambria Math" panose="02040503050406030204" pitchFamily="18" charset="0"/>
                      </a:rPr>
                      <m:t>)</m:t>
                    </m:r>
                  </m:oMath>
                </a14:m>
                <a:r>
                  <a:rPr lang="es-ES_tradnl" sz="2400" dirty="0"/>
                  <a:t> es el logaritmo de la estimación de máxima similitud. Este valor se obtiene como:</a:t>
                </a: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m:t>
                      </m:r>
                      <m:func>
                        <m:funcPr>
                          <m:ctrlPr>
                            <a:rPr lang="en-US" sz="2400" b="0" i="1" smtClean="0">
                              <a:latin typeface="Cambria Math" panose="02040503050406030204" pitchFamily="18" charset="0"/>
                            </a:rPr>
                          </m:ctrlPr>
                        </m:funcPr>
                        <m:fName>
                          <m:r>
                            <m:rPr>
                              <m:sty m:val="p"/>
                            </m:rPr>
                            <a:rPr lang="en-US" sz="2400" b="0" i="0" smtClean="0">
                              <a:latin typeface="Cambria Math" panose="02040503050406030204" pitchFamily="18" charset="0"/>
                            </a:rPr>
                            <m:t>l</m:t>
                          </m:r>
                          <m:r>
                            <a:rPr lang="en-US" sz="2400" b="0" i="1" smtClean="0">
                              <a:latin typeface="Cambria Math" panose="02040503050406030204" pitchFamily="18" charset="0"/>
                            </a:rPr>
                            <m:t>𝑛</m:t>
                          </m:r>
                        </m:fName>
                        <m:e>
                          <m:r>
                            <a:rPr lang="en-US" sz="2400" b="0" i="1" smtClean="0">
                              <a:latin typeface="Cambria Math" panose="02040503050406030204" pitchFamily="18" charset="0"/>
                            </a:rPr>
                            <m:t>(</m:t>
                          </m:r>
                          <m:acc>
                            <m:accPr>
                              <m:chr m:val="̂"/>
                              <m:ctrlPr>
                                <a:rPr lang="en-US" sz="2400" i="1">
                                  <a:latin typeface="Cambria Math" panose="02040503050406030204" pitchFamily="18" charset="0"/>
                                </a:rPr>
                              </m:ctrlPr>
                            </m:accPr>
                            <m:e>
                              <m:r>
                                <a:rPr lang="en-US" sz="2400" i="1">
                                  <a:latin typeface="Cambria Math" panose="02040503050406030204" pitchFamily="18" charset="0"/>
                                </a:rPr>
                                <m:t>𝐿</m:t>
                              </m:r>
                            </m:e>
                          </m:acc>
                          <m:r>
                            <a:rPr lang="en-US" sz="2400" b="0" i="1" smtClean="0">
                              <a:latin typeface="Cambria Math" panose="02040503050406030204" pitchFamily="18" charset="0"/>
                            </a:rPr>
                            <m:t>)</m:t>
                          </m:r>
                        </m:e>
                      </m:func>
                      <m:r>
                        <a:rPr lang="es-ES_tradnl" sz="2400" b="0" i="1" smtClean="0">
                          <a:latin typeface="Cambria Math" panose="02040503050406030204" pitchFamily="18" charset="0"/>
                        </a:rPr>
                        <m:t>=</m:t>
                      </m:r>
                      <m:nary>
                        <m:naryPr>
                          <m:chr m:val="∑"/>
                          <m:ctrlPr>
                            <a:rPr lang="es-ES_tradnl" sz="2400" b="0" i="1" dirty="0" smtClean="0">
                              <a:latin typeface="Cambria Math" panose="02040503050406030204" pitchFamily="18" charset="0"/>
                            </a:rPr>
                          </m:ctrlPr>
                        </m:naryPr>
                        <m:sub>
                          <m:r>
                            <m:rPr>
                              <m:brk m:alnAt="23"/>
                            </m:rPr>
                            <a:rPr lang="en-US" sz="2400" b="0" i="1" dirty="0" smtClean="0">
                              <a:latin typeface="Cambria Math" panose="02040503050406030204" pitchFamily="18" charset="0"/>
                            </a:rPr>
                            <m:t>𝑖</m:t>
                          </m:r>
                          <m:r>
                            <a:rPr lang="en-US" sz="2400" b="0" i="1" dirty="0"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d>
                            <m:dPr>
                              <m:ctrlPr>
                                <a:rPr lang="es-ES_tradnl" sz="2400" b="0" i="1" smtClean="0">
                                  <a:latin typeface="Cambria Math" panose="02040503050406030204" pitchFamily="18" charset="0"/>
                                </a:rPr>
                              </m:ctrlPr>
                            </m:dPr>
                            <m:e>
                              <m:f>
                                <m:fPr>
                                  <m:ctrlPr>
                                    <a:rPr lang="es-ES_tradnl" sz="2400" i="1">
                                      <a:latin typeface="Cambria Math" panose="02040503050406030204" pitchFamily="18" charset="0"/>
                                    </a:rPr>
                                  </m:ctrlPr>
                                </m:fPr>
                                <m:num>
                                  <m:r>
                                    <a:rPr lang="en-US" sz="2400" i="1">
                                      <a:latin typeface="Cambria Math" panose="02040503050406030204" pitchFamily="18" charset="0"/>
                                    </a:rPr>
                                    <m:t>1</m:t>
                                  </m:r>
                                </m:num>
                                <m:den>
                                  <m:r>
                                    <a:rPr lang="en-US" sz="2400" i="1">
                                      <a:latin typeface="Cambria Math" panose="02040503050406030204" pitchFamily="18" charset="0"/>
                                    </a:rPr>
                                    <m:t>2</m:t>
                                  </m:r>
                                </m:den>
                              </m:f>
                              <m:func>
                                <m:funcPr>
                                  <m:ctrlPr>
                                    <a:rPr lang="en-US" sz="2400" i="1">
                                      <a:latin typeface="Cambria Math" panose="02040503050406030204" pitchFamily="18" charset="0"/>
                                    </a:rPr>
                                  </m:ctrlPr>
                                </m:funcPr>
                                <m:fName>
                                  <m:r>
                                    <m:rPr>
                                      <m:sty m:val="p"/>
                                    </m:rPr>
                                    <a:rPr lang="en-US" sz="2400">
                                      <a:latin typeface="Cambria Math" panose="02040503050406030204" pitchFamily="18" charset="0"/>
                                    </a:rPr>
                                    <m:t>log</m:t>
                                  </m:r>
                                </m:fName>
                                <m:e>
                                  <m:d>
                                    <m:dPr>
                                      <m:ctrlPr>
                                        <a:rPr lang="en-US" sz="2400" i="1">
                                          <a:latin typeface="Cambria Math" panose="02040503050406030204" pitchFamily="18" charset="0"/>
                                        </a:rPr>
                                      </m:ctrlPr>
                                    </m:dPr>
                                    <m:e>
                                      <m:r>
                                        <a:rPr lang="es-ES_tradnl" sz="2400" i="1">
                                          <a:latin typeface="Cambria Math" panose="02040503050406030204" pitchFamily="18" charset="0"/>
                                        </a:rPr>
                                        <m:t>2</m:t>
                                      </m:r>
                                      <m:r>
                                        <a:rPr lang="es-ES_tradnl" sz="2400" i="1">
                                          <a:latin typeface="Cambria Math" panose="02040503050406030204" pitchFamily="18" charset="0"/>
                                          <a:ea typeface="Cambria Math" panose="02040503050406030204" pitchFamily="18" charset="0"/>
                                        </a:rPr>
                                        <m:t>𝜋</m:t>
                                      </m:r>
                                      <m:sSup>
                                        <m:sSupPr>
                                          <m:ctrlPr>
                                            <a:rPr lang="es-ES_tradnl" sz="2400" i="1">
                                              <a:latin typeface="Cambria Math" panose="02040503050406030204" pitchFamily="18" charset="0"/>
                                              <a:ea typeface="Cambria Math" panose="02040503050406030204" pitchFamily="18" charset="0"/>
                                            </a:rPr>
                                          </m:ctrlPr>
                                        </m:sSupPr>
                                        <m:e>
                                          <m:r>
                                            <a:rPr lang="es-ES_tradnl" sz="2400" i="1">
                                              <a:latin typeface="Cambria Math" panose="02040503050406030204" pitchFamily="18" charset="0"/>
                                              <a:ea typeface="Cambria Math" panose="02040503050406030204" pitchFamily="18" charset="0"/>
                                            </a:rPr>
                                            <m:t>𝜎</m:t>
                                          </m:r>
                                        </m:e>
                                        <m:sup>
                                          <m:r>
                                            <a:rPr lang="es-ES_tradnl" sz="2400" i="1">
                                              <a:latin typeface="Cambria Math" panose="02040503050406030204" pitchFamily="18" charset="0"/>
                                              <a:ea typeface="Cambria Math" panose="02040503050406030204" pitchFamily="18" charset="0"/>
                                            </a:rPr>
                                            <m:t>2</m:t>
                                          </m:r>
                                        </m:sup>
                                      </m:sSup>
                                    </m:e>
                                  </m:d>
                                  <m:r>
                                    <a:rPr lang="en-US" sz="2400" i="1">
                                      <a:latin typeface="Cambria Math" panose="02040503050406030204" pitchFamily="18" charset="0"/>
                                    </a:rPr>
                                    <m:t>+</m:t>
                                  </m:r>
                                  <m:r>
                                    <a:rPr lang="es-ES_tradnl" sz="2400" i="1">
                                      <a:latin typeface="Cambria Math" panose="02040503050406030204" pitchFamily="18" charset="0"/>
                                    </a:rPr>
                                    <m:t> </m:t>
                                  </m:r>
                                  <m:f>
                                    <m:fPr>
                                      <m:ctrlPr>
                                        <a:rPr lang="es-ES_tradnl" sz="2400" i="1">
                                          <a:latin typeface="Cambria Math" panose="02040503050406030204" pitchFamily="18" charset="0"/>
                                        </a:rPr>
                                      </m:ctrlPr>
                                    </m:fPr>
                                    <m:num>
                                      <m:r>
                                        <a:rPr lang="es-ES_tradnl" sz="2400" i="1">
                                          <a:latin typeface="Cambria Math" panose="02040503050406030204" pitchFamily="18" charset="0"/>
                                        </a:rPr>
                                        <m:t>1</m:t>
                                      </m:r>
                                    </m:num>
                                    <m:den>
                                      <m:r>
                                        <a:rPr lang="es-ES_tradnl" sz="2400" i="1">
                                          <a:latin typeface="Cambria Math" panose="02040503050406030204" pitchFamily="18" charset="0"/>
                                        </a:rPr>
                                        <m:t>2</m:t>
                                      </m:r>
                                      <m:sSup>
                                        <m:sSupPr>
                                          <m:ctrlPr>
                                            <a:rPr lang="es-ES_tradnl" sz="2400" i="1">
                                              <a:latin typeface="Cambria Math" panose="02040503050406030204" pitchFamily="18" charset="0"/>
                                              <a:ea typeface="Cambria Math" panose="02040503050406030204" pitchFamily="18" charset="0"/>
                                            </a:rPr>
                                          </m:ctrlPr>
                                        </m:sSupPr>
                                        <m:e>
                                          <m:r>
                                            <a:rPr lang="es-ES_tradnl" sz="2400" i="1">
                                              <a:latin typeface="Cambria Math" panose="02040503050406030204" pitchFamily="18" charset="0"/>
                                              <a:ea typeface="Cambria Math" panose="02040503050406030204" pitchFamily="18" charset="0"/>
                                            </a:rPr>
                                            <m:t>𝜎</m:t>
                                          </m:r>
                                        </m:e>
                                        <m:sup>
                                          <m:r>
                                            <a:rPr lang="es-ES_tradnl" sz="2400" i="1">
                                              <a:latin typeface="Cambria Math" panose="02040503050406030204" pitchFamily="18" charset="0"/>
                                              <a:ea typeface="Cambria Math" panose="02040503050406030204" pitchFamily="18" charset="0"/>
                                            </a:rPr>
                                            <m:t>2</m:t>
                                          </m:r>
                                        </m:sup>
                                      </m:sSup>
                                    </m:den>
                                  </m:f>
                                  <m:sSup>
                                    <m:sSupPr>
                                      <m:ctrlPr>
                                        <a:rPr lang="es-ES_tradnl" sz="2400" i="1">
                                          <a:latin typeface="Cambria Math" panose="02040503050406030204" pitchFamily="18" charset="0"/>
                                        </a:rPr>
                                      </m:ctrlPr>
                                    </m:sSupPr>
                                    <m:e>
                                      <m:d>
                                        <m:dPr>
                                          <m:ctrlPr>
                                            <a:rPr lang="es-ES_tradnl" sz="2400" i="1">
                                              <a:latin typeface="Cambria Math" panose="02040503050406030204" pitchFamily="18" charset="0"/>
                                            </a:rPr>
                                          </m:ctrlPr>
                                        </m:dPr>
                                        <m:e>
                                          <m:sSub>
                                            <m:sSubPr>
                                              <m:ctrlPr>
                                                <a:rPr lang="es-ES_tradnl" sz="2400" i="1" smtClean="0">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s-ES_tradnl" sz="2400" i="1">
                                              <a:latin typeface="Cambria Math" panose="02040503050406030204" pitchFamily="18" charset="0"/>
                                            </a:rPr>
                                            <m:t> − </m:t>
                                          </m:r>
                                          <m:sSup>
                                            <m:sSupPr>
                                              <m:ctrlPr>
                                                <a:rPr lang="es-ES_tradnl" sz="2400" i="1">
                                                  <a:latin typeface="Cambria Math" panose="02040503050406030204" pitchFamily="18" charset="0"/>
                                                </a:rPr>
                                              </m:ctrlPr>
                                            </m:sSupPr>
                                            <m:e>
                                              <m:r>
                                                <a:rPr lang="es-ES_tradnl" sz="2400" b="1" i="1">
                                                  <a:latin typeface="Cambria Math" panose="02040503050406030204" pitchFamily="18" charset="0"/>
                                                </a:rPr>
                                                <m:t>𝑾</m:t>
                                              </m:r>
                                            </m:e>
                                            <m:sup>
                                              <m:r>
                                                <a:rPr lang="es-ES_tradnl" sz="2400" i="1">
                                                  <a:latin typeface="Cambria Math" panose="02040503050406030204" pitchFamily="18" charset="0"/>
                                                </a:rPr>
                                                <m:t>𝑇</m:t>
                                              </m:r>
                                            </m:sup>
                                          </m:sSup>
                                          <m:sSub>
                                            <m:sSubPr>
                                              <m:ctrlPr>
                                                <a:rPr lang="es-ES_tradnl" sz="2400" i="1" smtClean="0">
                                                  <a:latin typeface="Cambria Math" panose="02040503050406030204" pitchFamily="18" charset="0"/>
                                                </a:rPr>
                                              </m:ctrlPr>
                                            </m:sSubPr>
                                            <m:e>
                                              <m:r>
                                                <a:rPr lang="en-US" sz="2400" b="1" i="1" smtClean="0">
                                                  <a:latin typeface="Cambria Math" panose="02040503050406030204" pitchFamily="18" charset="0"/>
                                                </a:rPr>
                                                <m:t>𝑿</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s-ES_tradnl" sz="2400" i="1">
                                              <a:latin typeface="Cambria Math" panose="02040503050406030204" pitchFamily="18" charset="0"/>
                                            </a:rPr>
                                            <m:t>−</m:t>
                                          </m:r>
                                          <m:r>
                                            <a:rPr lang="es-ES_tradnl" sz="2400" i="1">
                                              <a:latin typeface="Cambria Math" panose="02040503050406030204" pitchFamily="18" charset="0"/>
                                            </a:rPr>
                                            <m:t>𝑏</m:t>
                                          </m:r>
                                        </m:e>
                                      </m:d>
                                    </m:e>
                                    <m:sup>
                                      <m:r>
                                        <a:rPr lang="es-ES_tradnl" sz="2400" i="1">
                                          <a:latin typeface="Cambria Math" panose="02040503050406030204" pitchFamily="18" charset="0"/>
                                        </a:rPr>
                                        <m:t>2</m:t>
                                      </m:r>
                                    </m:sup>
                                  </m:sSup>
                                </m:e>
                              </m:func>
                            </m:e>
                          </m:d>
                        </m:e>
                      </m:nary>
                    </m:oMath>
                  </m:oMathPara>
                </a14:m>
                <a:endParaRPr lang="es-ES_tradnl" sz="2400" dirty="0"/>
              </a:p>
              <a:p>
                <a:pPr marL="0" indent="0">
                  <a:buNone/>
                </a:pPr>
                <a14:m>
                  <m:oMathPara xmlns:m="http://schemas.openxmlformats.org/officeDocument/2006/math">
                    <m:oMathParaPr>
                      <m:jc m:val="centerGroup"/>
                    </m:oMathParaPr>
                    <m:oMath xmlns:m="http://schemas.openxmlformats.org/officeDocument/2006/math">
                      <m:func>
                        <m:funcPr>
                          <m:ctrlPr>
                            <a:rPr lang="en-US" sz="2400" i="1">
                              <a:latin typeface="Cambria Math" panose="02040503050406030204" pitchFamily="18" charset="0"/>
                            </a:rPr>
                          </m:ctrlPr>
                        </m:funcPr>
                        <m:fName>
                          <m:r>
                            <a:rPr lang="en-US" sz="2400" b="0" i="1" smtClean="0">
                              <a:latin typeface="Cambria Math" panose="02040503050406030204" pitchFamily="18" charset="0"/>
                            </a:rPr>
                            <m:t>−</m:t>
                          </m:r>
                          <m:r>
                            <m:rPr>
                              <m:sty m:val="p"/>
                            </m:rPr>
                            <a:rPr lang="en-US" sz="2400">
                              <a:latin typeface="Cambria Math" panose="02040503050406030204" pitchFamily="18" charset="0"/>
                            </a:rPr>
                            <m:t>l</m:t>
                          </m:r>
                          <m:r>
                            <a:rPr lang="en-US" sz="2400" b="0" i="1" smtClean="0">
                              <a:latin typeface="Cambria Math" panose="02040503050406030204" pitchFamily="18" charset="0"/>
                            </a:rPr>
                            <m:t>𝑛</m:t>
                          </m:r>
                        </m:fName>
                        <m:e>
                          <m:r>
                            <a:rPr lang="en-US" sz="2400" i="1" smtClean="0">
                              <a:latin typeface="Cambria Math" panose="02040503050406030204" pitchFamily="18" charset="0"/>
                            </a:rPr>
                            <m:t>(</m:t>
                          </m:r>
                          <m:acc>
                            <m:accPr>
                              <m:chr m:val="̂"/>
                              <m:ctrlPr>
                                <a:rPr lang="en-US" sz="2400" i="1">
                                  <a:latin typeface="Cambria Math" panose="02040503050406030204" pitchFamily="18" charset="0"/>
                                </a:rPr>
                              </m:ctrlPr>
                            </m:accPr>
                            <m:e>
                              <m:r>
                                <a:rPr lang="en-US" sz="2400" i="1">
                                  <a:latin typeface="Cambria Math" panose="02040503050406030204" pitchFamily="18" charset="0"/>
                                </a:rPr>
                                <m:t>𝐿</m:t>
                              </m:r>
                            </m:e>
                          </m:acc>
                          <m:r>
                            <a:rPr lang="en-US" sz="2400" i="1">
                              <a:latin typeface="Cambria Math" panose="02040503050406030204" pitchFamily="18" charset="0"/>
                            </a:rPr>
                            <m:t>)</m:t>
                          </m:r>
                        </m:e>
                      </m:func>
                      <m:r>
                        <a:rPr lang="es-ES_tradnl" sz="2400" i="1">
                          <a:latin typeface="Cambria Math" panose="02040503050406030204" pitchFamily="18" charset="0"/>
                        </a:rPr>
                        <m:t>=</m:t>
                      </m:r>
                      <m:f>
                        <m:fPr>
                          <m:ctrlPr>
                            <a:rPr lang="es-ES_tradnl" sz="2400" i="1" smtClean="0">
                              <a:latin typeface="Cambria Math" panose="02040503050406030204" pitchFamily="18" charset="0"/>
                            </a:rPr>
                          </m:ctrlPr>
                        </m:fPr>
                        <m:num>
                          <m:r>
                            <a:rPr lang="en-US" sz="2400" b="0" i="1" smtClean="0">
                              <a:latin typeface="Cambria Math" panose="02040503050406030204" pitchFamily="18" charset="0"/>
                            </a:rPr>
                            <m:t>𝑁</m:t>
                          </m:r>
                        </m:num>
                        <m:den>
                          <m:r>
                            <a:rPr lang="en-US" sz="2400" b="0" i="1" smtClean="0">
                              <a:latin typeface="Cambria Math" panose="02040503050406030204" pitchFamily="18" charset="0"/>
                            </a:rPr>
                            <m:t>2</m:t>
                          </m:r>
                        </m:den>
                      </m:f>
                      <m:func>
                        <m:funcPr>
                          <m:ctrlPr>
                            <a:rPr lang="en-US" sz="2400" b="0" i="1" smtClean="0">
                              <a:latin typeface="Cambria Math" panose="02040503050406030204" pitchFamily="18" charset="0"/>
                            </a:rPr>
                          </m:ctrlPr>
                        </m:funcPr>
                        <m:fName>
                          <m:r>
                            <m:rPr>
                              <m:sty m:val="p"/>
                            </m:rPr>
                            <a:rPr lang="en-US" sz="2400" b="0" i="0" smtClean="0">
                              <a:latin typeface="Cambria Math" panose="02040503050406030204" pitchFamily="18" charset="0"/>
                            </a:rPr>
                            <m:t>ln</m:t>
                          </m:r>
                        </m:fName>
                        <m:e>
                          <m:d>
                            <m:dPr>
                              <m:ctrlPr>
                                <a:rPr lang="en-US" sz="2400" b="0" i="1" smtClean="0">
                                  <a:latin typeface="Cambria Math" panose="02040503050406030204" pitchFamily="18" charset="0"/>
                                </a:rPr>
                              </m:ctrlPr>
                            </m:dPr>
                            <m:e>
                              <m:r>
                                <a:rPr lang="es-ES_tradnl" sz="2400" i="1">
                                  <a:latin typeface="Cambria Math" panose="02040503050406030204" pitchFamily="18" charset="0"/>
                                </a:rPr>
                                <m:t>2</m:t>
                              </m:r>
                              <m:r>
                                <a:rPr lang="es-ES_tradnl" sz="2400" i="1">
                                  <a:latin typeface="Cambria Math" panose="02040503050406030204" pitchFamily="18" charset="0"/>
                                  <a:ea typeface="Cambria Math" panose="02040503050406030204" pitchFamily="18" charset="0"/>
                                </a:rPr>
                                <m:t>𝜋</m:t>
                              </m:r>
                            </m:e>
                          </m:d>
                        </m:e>
                      </m:func>
                      <m:r>
                        <a:rPr lang="en-US" sz="2400" b="0" i="1" smtClean="0">
                          <a:latin typeface="Cambria Math" panose="02040503050406030204" pitchFamily="18" charset="0"/>
                        </a:rPr>
                        <m:t>+</m:t>
                      </m:r>
                      <m:f>
                        <m:fPr>
                          <m:ctrlPr>
                            <a:rPr lang="es-ES_tradnl" sz="2400" i="1">
                              <a:latin typeface="Cambria Math" panose="02040503050406030204" pitchFamily="18" charset="0"/>
                            </a:rPr>
                          </m:ctrlPr>
                        </m:fPr>
                        <m:num>
                          <m:r>
                            <a:rPr lang="en-US" sz="2400" i="1">
                              <a:latin typeface="Cambria Math" panose="02040503050406030204" pitchFamily="18" charset="0"/>
                            </a:rPr>
                            <m:t>𝑁</m:t>
                          </m:r>
                        </m:num>
                        <m:den>
                          <m:r>
                            <a:rPr lang="en-US" sz="2400" i="1">
                              <a:latin typeface="Cambria Math" panose="02040503050406030204" pitchFamily="18" charset="0"/>
                            </a:rPr>
                            <m:t>2</m:t>
                          </m:r>
                        </m:den>
                      </m:f>
                      <m:func>
                        <m:funcPr>
                          <m:ctrlPr>
                            <a:rPr lang="en-US" sz="2400" i="1">
                              <a:latin typeface="Cambria Math" panose="02040503050406030204" pitchFamily="18" charset="0"/>
                            </a:rPr>
                          </m:ctrlPr>
                        </m:funcPr>
                        <m:fName>
                          <m:r>
                            <m:rPr>
                              <m:sty m:val="p"/>
                            </m:rPr>
                            <a:rPr lang="en-US" sz="2400">
                              <a:latin typeface="Cambria Math" panose="02040503050406030204" pitchFamily="18" charset="0"/>
                            </a:rPr>
                            <m:t>ln</m:t>
                          </m:r>
                        </m:fName>
                        <m:e>
                          <m:d>
                            <m:dPr>
                              <m:ctrlPr>
                                <a:rPr lang="en-US" sz="2400" i="1">
                                  <a:latin typeface="Cambria Math" panose="02040503050406030204" pitchFamily="18" charset="0"/>
                                </a:rPr>
                              </m:ctrlPr>
                            </m:dPr>
                            <m:e>
                              <m:sSup>
                                <m:sSupPr>
                                  <m:ctrlPr>
                                    <a:rPr lang="es-ES_tradnl" sz="2400" i="1" smtClean="0">
                                      <a:latin typeface="Cambria Math" panose="02040503050406030204" pitchFamily="18" charset="0"/>
                                      <a:ea typeface="Cambria Math" panose="02040503050406030204" pitchFamily="18" charset="0"/>
                                    </a:rPr>
                                  </m:ctrlPr>
                                </m:sSupPr>
                                <m:e>
                                  <m:r>
                                    <a:rPr lang="es-ES_tradnl" sz="2400" i="1">
                                      <a:latin typeface="Cambria Math" panose="02040503050406030204" pitchFamily="18" charset="0"/>
                                      <a:ea typeface="Cambria Math" panose="02040503050406030204" pitchFamily="18" charset="0"/>
                                    </a:rPr>
                                    <m:t>𝜎</m:t>
                                  </m:r>
                                </m:e>
                                <m:sup>
                                  <m:r>
                                    <a:rPr lang="es-ES_tradnl" sz="2400" i="1">
                                      <a:latin typeface="Cambria Math" panose="02040503050406030204" pitchFamily="18" charset="0"/>
                                      <a:ea typeface="Cambria Math" panose="02040503050406030204" pitchFamily="18" charset="0"/>
                                    </a:rPr>
                                    <m:t>2</m:t>
                                  </m:r>
                                </m:sup>
                              </m:sSup>
                            </m:e>
                          </m:d>
                        </m:e>
                      </m:func>
                      <m:r>
                        <a:rPr lang="en-US" sz="2400" b="0" i="1" smtClean="0">
                          <a:latin typeface="Cambria Math" panose="02040503050406030204" pitchFamily="18" charset="0"/>
                          <a:ea typeface="Cambria Math" panose="02040503050406030204" pitchFamily="18" charset="0"/>
                        </a:rPr>
                        <m:t>+</m:t>
                      </m:r>
                      <m:f>
                        <m:fPr>
                          <m:ctrlPr>
                            <a:rPr lang="es-ES_tradnl" sz="2400" i="1">
                              <a:latin typeface="Cambria Math" panose="02040503050406030204" pitchFamily="18" charset="0"/>
                            </a:rPr>
                          </m:ctrlPr>
                        </m:fPr>
                        <m:num>
                          <m:r>
                            <a:rPr lang="es-ES_tradnl" sz="2400" i="1">
                              <a:latin typeface="Cambria Math" panose="02040503050406030204" pitchFamily="18" charset="0"/>
                            </a:rPr>
                            <m:t>1</m:t>
                          </m:r>
                        </m:num>
                        <m:den>
                          <m:r>
                            <a:rPr lang="es-ES_tradnl" sz="2400" i="1">
                              <a:latin typeface="Cambria Math" panose="02040503050406030204" pitchFamily="18" charset="0"/>
                            </a:rPr>
                            <m:t>2</m:t>
                          </m:r>
                          <m:sSup>
                            <m:sSupPr>
                              <m:ctrlPr>
                                <a:rPr lang="es-ES_tradnl" sz="2400" i="1">
                                  <a:latin typeface="Cambria Math" panose="02040503050406030204" pitchFamily="18" charset="0"/>
                                  <a:ea typeface="Cambria Math" panose="02040503050406030204" pitchFamily="18" charset="0"/>
                                </a:rPr>
                              </m:ctrlPr>
                            </m:sSupPr>
                            <m:e>
                              <m:r>
                                <a:rPr lang="es-ES_tradnl" sz="2400" i="1">
                                  <a:latin typeface="Cambria Math" panose="02040503050406030204" pitchFamily="18" charset="0"/>
                                  <a:ea typeface="Cambria Math" panose="02040503050406030204" pitchFamily="18" charset="0"/>
                                </a:rPr>
                                <m:t>𝜎</m:t>
                              </m:r>
                            </m:e>
                            <m:sup>
                              <m:r>
                                <a:rPr lang="es-ES_tradnl" sz="2400" i="1">
                                  <a:latin typeface="Cambria Math" panose="02040503050406030204" pitchFamily="18" charset="0"/>
                                  <a:ea typeface="Cambria Math" panose="02040503050406030204" pitchFamily="18" charset="0"/>
                                </a:rPr>
                                <m:t>2</m:t>
                              </m:r>
                            </m:sup>
                          </m:sSup>
                        </m:den>
                      </m:f>
                      <m:nary>
                        <m:naryPr>
                          <m:chr m:val="∑"/>
                          <m:ctrlPr>
                            <a:rPr lang="es-ES_tradnl" sz="2400" i="1" dirty="0">
                              <a:latin typeface="Cambria Math" panose="02040503050406030204" pitchFamily="18" charset="0"/>
                            </a:rPr>
                          </m:ctrlPr>
                        </m:naryPr>
                        <m:sub>
                          <m:r>
                            <m:rPr>
                              <m:brk m:alnAt="23"/>
                            </m:rPr>
                            <a:rPr lang="en-US" sz="2400" i="1" dirty="0">
                              <a:latin typeface="Cambria Math" panose="02040503050406030204" pitchFamily="18" charset="0"/>
                            </a:rPr>
                            <m:t>𝑖</m:t>
                          </m:r>
                          <m:r>
                            <a:rPr lang="en-US" sz="2400" i="1" dirty="0">
                              <a:latin typeface="Cambria Math" panose="02040503050406030204" pitchFamily="18" charset="0"/>
                            </a:rPr>
                            <m:t>=0</m:t>
                          </m:r>
                        </m:sub>
                        <m:sup>
                          <m:r>
                            <a:rPr lang="en-US" sz="2400" i="1">
                              <a:latin typeface="Cambria Math" panose="02040503050406030204" pitchFamily="18" charset="0"/>
                            </a:rPr>
                            <m:t>𝑁</m:t>
                          </m:r>
                          <m:r>
                            <a:rPr lang="en-US" sz="2400" i="1">
                              <a:latin typeface="Cambria Math" panose="02040503050406030204" pitchFamily="18" charset="0"/>
                            </a:rPr>
                            <m:t>−1</m:t>
                          </m:r>
                        </m:sup>
                        <m:e>
                          <m:sSup>
                            <m:sSupPr>
                              <m:ctrlPr>
                                <a:rPr lang="es-ES_tradnl" sz="2400" i="1">
                                  <a:latin typeface="Cambria Math" panose="02040503050406030204" pitchFamily="18" charset="0"/>
                                </a:rPr>
                              </m:ctrlPr>
                            </m:sSupPr>
                            <m:e>
                              <m:d>
                                <m:dPr>
                                  <m:ctrlPr>
                                    <a:rPr lang="es-ES_tradnl" sz="2400" i="1">
                                      <a:latin typeface="Cambria Math" panose="02040503050406030204" pitchFamily="18" charset="0"/>
                                    </a:rPr>
                                  </m:ctrlPr>
                                </m:dPr>
                                <m:e>
                                  <m:sSub>
                                    <m:sSubPr>
                                      <m:ctrlPr>
                                        <a:rPr lang="es-ES_tradnl"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s-ES_tradnl" sz="2400" i="1">
                                      <a:latin typeface="Cambria Math" panose="02040503050406030204" pitchFamily="18" charset="0"/>
                                    </a:rPr>
                                    <m:t> − </m:t>
                                  </m:r>
                                  <m:sSup>
                                    <m:sSupPr>
                                      <m:ctrlPr>
                                        <a:rPr lang="es-ES_tradnl" sz="2400" i="1">
                                          <a:latin typeface="Cambria Math" panose="02040503050406030204" pitchFamily="18" charset="0"/>
                                        </a:rPr>
                                      </m:ctrlPr>
                                    </m:sSupPr>
                                    <m:e>
                                      <m:r>
                                        <a:rPr lang="es-ES_tradnl" sz="2400" b="1" i="1">
                                          <a:latin typeface="Cambria Math" panose="02040503050406030204" pitchFamily="18" charset="0"/>
                                        </a:rPr>
                                        <m:t>𝑾</m:t>
                                      </m:r>
                                    </m:e>
                                    <m:sup>
                                      <m:r>
                                        <a:rPr lang="es-ES_tradnl" sz="2400" i="1">
                                          <a:latin typeface="Cambria Math" panose="02040503050406030204" pitchFamily="18" charset="0"/>
                                        </a:rPr>
                                        <m:t>𝑇</m:t>
                                      </m:r>
                                    </m:sup>
                                  </m:sSup>
                                  <m:sSub>
                                    <m:sSubPr>
                                      <m:ctrlPr>
                                        <a:rPr lang="es-ES_tradnl" sz="2400" i="1">
                                          <a:latin typeface="Cambria Math" panose="02040503050406030204" pitchFamily="18" charset="0"/>
                                        </a:rPr>
                                      </m:ctrlPr>
                                    </m:sSubPr>
                                    <m:e>
                                      <m:r>
                                        <a:rPr lang="en-US" sz="2400" b="1" i="1">
                                          <a:latin typeface="Cambria Math" panose="02040503050406030204" pitchFamily="18" charset="0"/>
                                        </a:rPr>
                                        <m:t>𝑿</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s-ES_tradnl" sz="2400" i="1">
                                      <a:latin typeface="Cambria Math" panose="02040503050406030204" pitchFamily="18" charset="0"/>
                                    </a:rPr>
                                    <m:t>−</m:t>
                                  </m:r>
                                  <m:r>
                                    <a:rPr lang="es-ES_tradnl" sz="2400" i="1">
                                      <a:latin typeface="Cambria Math" panose="02040503050406030204" pitchFamily="18" charset="0"/>
                                    </a:rPr>
                                    <m:t>𝑏</m:t>
                                  </m:r>
                                </m:e>
                              </m:d>
                            </m:e>
                            <m:sup>
                              <m:r>
                                <a:rPr lang="es-ES_tradnl" sz="2400" i="1">
                                  <a:latin typeface="Cambria Math" panose="02040503050406030204" pitchFamily="18" charset="0"/>
                                </a:rPr>
                                <m:t>2</m:t>
                              </m:r>
                            </m:sup>
                          </m:sSup>
                        </m:e>
                      </m:nary>
                    </m:oMath>
                  </m:oMathPara>
                </a14:m>
                <a:endParaRPr lang="es-ES_tradnl" sz="2400" dirty="0"/>
              </a:p>
              <a:p>
                <a:pPr marL="0" indent="0">
                  <a:buNone/>
                </a:pPr>
                <a14:m>
                  <m:oMathPara xmlns:m="http://schemas.openxmlformats.org/officeDocument/2006/math">
                    <m:oMathParaPr>
                      <m:jc m:val="centerGroup"/>
                    </m:oMathParaPr>
                    <m:oMath xmlns:m="http://schemas.openxmlformats.org/officeDocument/2006/math">
                      <m:func>
                        <m:funcPr>
                          <m:ctrlPr>
                            <a:rPr lang="en-US" sz="2400" i="1" smtClean="0">
                              <a:solidFill>
                                <a:srgbClr val="00B050"/>
                              </a:solidFill>
                              <a:latin typeface="Cambria Math" panose="02040503050406030204" pitchFamily="18" charset="0"/>
                            </a:rPr>
                          </m:ctrlPr>
                        </m:funcPr>
                        <m:fName>
                          <m:r>
                            <a:rPr lang="en-US" sz="2400" b="0" i="1" smtClean="0">
                              <a:solidFill>
                                <a:srgbClr val="00B050"/>
                              </a:solidFill>
                              <a:latin typeface="Cambria Math" panose="02040503050406030204" pitchFamily="18" charset="0"/>
                            </a:rPr>
                            <m:t>−</m:t>
                          </m:r>
                          <m:r>
                            <m:rPr>
                              <m:sty m:val="p"/>
                            </m:rPr>
                            <a:rPr lang="en-US" sz="2400">
                              <a:solidFill>
                                <a:srgbClr val="00B050"/>
                              </a:solidFill>
                              <a:latin typeface="Cambria Math" panose="02040503050406030204" pitchFamily="18" charset="0"/>
                            </a:rPr>
                            <m:t>l</m:t>
                          </m:r>
                          <m:r>
                            <a:rPr lang="en-US" sz="2400" b="0" i="1" smtClean="0">
                              <a:solidFill>
                                <a:srgbClr val="00B050"/>
                              </a:solidFill>
                              <a:latin typeface="Cambria Math" panose="02040503050406030204" pitchFamily="18" charset="0"/>
                            </a:rPr>
                            <m:t>𝑛</m:t>
                          </m:r>
                        </m:fName>
                        <m:e>
                          <m:r>
                            <a:rPr lang="en-US" sz="2400" i="1" smtClean="0">
                              <a:solidFill>
                                <a:srgbClr val="00B050"/>
                              </a:solidFill>
                              <a:latin typeface="Cambria Math" panose="02040503050406030204" pitchFamily="18" charset="0"/>
                            </a:rPr>
                            <m:t>(</m:t>
                          </m:r>
                          <m:acc>
                            <m:accPr>
                              <m:chr m:val="̂"/>
                              <m:ctrlPr>
                                <a:rPr lang="en-US" sz="2400" i="1">
                                  <a:solidFill>
                                    <a:srgbClr val="00B050"/>
                                  </a:solidFill>
                                  <a:latin typeface="Cambria Math" panose="02040503050406030204" pitchFamily="18" charset="0"/>
                                </a:rPr>
                              </m:ctrlPr>
                            </m:accPr>
                            <m:e>
                              <m:r>
                                <a:rPr lang="en-US" sz="2400" i="1">
                                  <a:solidFill>
                                    <a:srgbClr val="00B050"/>
                                  </a:solidFill>
                                  <a:latin typeface="Cambria Math" panose="02040503050406030204" pitchFamily="18" charset="0"/>
                                </a:rPr>
                                <m:t>𝐿</m:t>
                              </m:r>
                            </m:e>
                          </m:acc>
                          <m:r>
                            <a:rPr lang="en-US" sz="2400" i="1">
                              <a:solidFill>
                                <a:srgbClr val="00B050"/>
                              </a:solidFill>
                              <a:latin typeface="Cambria Math" panose="02040503050406030204" pitchFamily="18" charset="0"/>
                            </a:rPr>
                            <m:t>)</m:t>
                          </m:r>
                        </m:e>
                      </m:func>
                      <m:r>
                        <a:rPr lang="es-ES_tradnl" sz="2400" i="1">
                          <a:solidFill>
                            <a:srgbClr val="00B050"/>
                          </a:solidFill>
                          <a:latin typeface="Cambria Math" panose="02040503050406030204" pitchFamily="18" charset="0"/>
                        </a:rPr>
                        <m:t>=</m:t>
                      </m:r>
                      <m:f>
                        <m:fPr>
                          <m:ctrlPr>
                            <a:rPr lang="es-ES_tradnl" sz="2400" i="1" smtClean="0">
                              <a:solidFill>
                                <a:srgbClr val="00B050"/>
                              </a:solidFill>
                              <a:latin typeface="Cambria Math" panose="02040503050406030204" pitchFamily="18" charset="0"/>
                            </a:rPr>
                          </m:ctrlPr>
                        </m:fPr>
                        <m:num>
                          <m:r>
                            <a:rPr lang="en-US" sz="2400" b="0" i="1" smtClean="0">
                              <a:solidFill>
                                <a:srgbClr val="00B050"/>
                              </a:solidFill>
                              <a:latin typeface="Cambria Math" panose="02040503050406030204" pitchFamily="18" charset="0"/>
                            </a:rPr>
                            <m:t>𝑁</m:t>
                          </m:r>
                        </m:num>
                        <m:den>
                          <m:r>
                            <a:rPr lang="en-US" sz="2400" b="0" i="1" smtClean="0">
                              <a:solidFill>
                                <a:srgbClr val="00B050"/>
                              </a:solidFill>
                              <a:latin typeface="Cambria Math" panose="02040503050406030204" pitchFamily="18" charset="0"/>
                            </a:rPr>
                            <m:t>2</m:t>
                          </m:r>
                        </m:den>
                      </m:f>
                      <m:func>
                        <m:funcPr>
                          <m:ctrlPr>
                            <a:rPr lang="en-US" sz="2400" b="0" i="1" smtClean="0">
                              <a:solidFill>
                                <a:srgbClr val="00B050"/>
                              </a:solidFill>
                              <a:latin typeface="Cambria Math" panose="02040503050406030204" pitchFamily="18" charset="0"/>
                            </a:rPr>
                          </m:ctrlPr>
                        </m:funcPr>
                        <m:fName>
                          <m:r>
                            <m:rPr>
                              <m:sty m:val="p"/>
                            </m:rPr>
                            <a:rPr lang="en-US" sz="2400" b="0" i="0" smtClean="0">
                              <a:solidFill>
                                <a:srgbClr val="00B050"/>
                              </a:solidFill>
                              <a:latin typeface="Cambria Math" panose="02040503050406030204" pitchFamily="18" charset="0"/>
                            </a:rPr>
                            <m:t>ln</m:t>
                          </m:r>
                        </m:fName>
                        <m:e>
                          <m:d>
                            <m:dPr>
                              <m:ctrlPr>
                                <a:rPr lang="en-US" sz="2400" b="0" i="1" smtClean="0">
                                  <a:solidFill>
                                    <a:srgbClr val="00B050"/>
                                  </a:solidFill>
                                  <a:latin typeface="Cambria Math" panose="02040503050406030204" pitchFamily="18" charset="0"/>
                                </a:rPr>
                              </m:ctrlPr>
                            </m:dPr>
                            <m:e>
                              <m:r>
                                <a:rPr lang="es-ES_tradnl" sz="2400" i="1">
                                  <a:solidFill>
                                    <a:srgbClr val="00B050"/>
                                  </a:solidFill>
                                  <a:latin typeface="Cambria Math" panose="02040503050406030204" pitchFamily="18" charset="0"/>
                                </a:rPr>
                                <m:t>2</m:t>
                              </m:r>
                              <m:r>
                                <a:rPr lang="es-ES_tradnl" sz="2400" i="1">
                                  <a:solidFill>
                                    <a:srgbClr val="00B050"/>
                                  </a:solidFill>
                                  <a:latin typeface="Cambria Math" panose="02040503050406030204" pitchFamily="18" charset="0"/>
                                  <a:ea typeface="Cambria Math" panose="02040503050406030204" pitchFamily="18" charset="0"/>
                                </a:rPr>
                                <m:t>𝜋</m:t>
                              </m:r>
                            </m:e>
                          </m:d>
                        </m:e>
                      </m:func>
                      <m:r>
                        <a:rPr lang="en-US" sz="2400" b="0" i="1" smtClean="0">
                          <a:solidFill>
                            <a:srgbClr val="00B050"/>
                          </a:solidFill>
                          <a:latin typeface="Cambria Math" panose="02040503050406030204" pitchFamily="18" charset="0"/>
                        </a:rPr>
                        <m:t>+</m:t>
                      </m:r>
                      <m:f>
                        <m:fPr>
                          <m:ctrlPr>
                            <a:rPr lang="es-ES_tradnl" sz="2400" i="1">
                              <a:solidFill>
                                <a:srgbClr val="00B050"/>
                              </a:solidFill>
                              <a:latin typeface="Cambria Math" panose="02040503050406030204" pitchFamily="18" charset="0"/>
                            </a:rPr>
                          </m:ctrlPr>
                        </m:fPr>
                        <m:num>
                          <m:r>
                            <a:rPr lang="en-US" sz="2400" i="1">
                              <a:solidFill>
                                <a:srgbClr val="00B050"/>
                              </a:solidFill>
                              <a:latin typeface="Cambria Math" panose="02040503050406030204" pitchFamily="18" charset="0"/>
                            </a:rPr>
                            <m:t>𝑁</m:t>
                          </m:r>
                        </m:num>
                        <m:den>
                          <m:r>
                            <a:rPr lang="en-US" sz="2400" i="1">
                              <a:solidFill>
                                <a:srgbClr val="00B050"/>
                              </a:solidFill>
                              <a:latin typeface="Cambria Math" panose="02040503050406030204" pitchFamily="18" charset="0"/>
                            </a:rPr>
                            <m:t>2</m:t>
                          </m:r>
                        </m:den>
                      </m:f>
                      <m:func>
                        <m:funcPr>
                          <m:ctrlPr>
                            <a:rPr lang="en-US" sz="2400" i="1">
                              <a:solidFill>
                                <a:srgbClr val="00B050"/>
                              </a:solidFill>
                              <a:latin typeface="Cambria Math" panose="02040503050406030204" pitchFamily="18" charset="0"/>
                            </a:rPr>
                          </m:ctrlPr>
                        </m:funcPr>
                        <m:fName>
                          <m:r>
                            <m:rPr>
                              <m:sty m:val="p"/>
                            </m:rPr>
                            <a:rPr lang="en-US" sz="2400">
                              <a:solidFill>
                                <a:srgbClr val="00B050"/>
                              </a:solidFill>
                              <a:latin typeface="Cambria Math" panose="02040503050406030204" pitchFamily="18" charset="0"/>
                            </a:rPr>
                            <m:t>ln</m:t>
                          </m:r>
                        </m:fName>
                        <m:e>
                          <m:d>
                            <m:dPr>
                              <m:ctrlPr>
                                <a:rPr lang="en-US" sz="2400" i="1">
                                  <a:solidFill>
                                    <a:srgbClr val="00B050"/>
                                  </a:solidFill>
                                  <a:latin typeface="Cambria Math" panose="02040503050406030204" pitchFamily="18" charset="0"/>
                                </a:rPr>
                              </m:ctrlPr>
                            </m:dPr>
                            <m:e>
                              <m:f>
                                <m:fPr>
                                  <m:ctrlPr>
                                    <a:rPr lang="en-US" sz="2400" i="1" smtClean="0">
                                      <a:solidFill>
                                        <a:srgbClr val="00B050"/>
                                      </a:solidFill>
                                      <a:latin typeface="Cambria Math" panose="02040503050406030204" pitchFamily="18" charset="0"/>
                                    </a:rPr>
                                  </m:ctrlPr>
                                </m:fPr>
                                <m:num>
                                  <m:sSub>
                                    <m:sSubPr>
                                      <m:ctrlPr>
                                        <a:rPr lang="en-US" sz="2400" i="1" smtClean="0">
                                          <a:solidFill>
                                            <a:srgbClr val="00B050"/>
                                          </a:solidFill>
                                          <a:latin typeface="Cambria Math" panose="02040503050406030204" pitchFamily="18" charset="0"/>
                                        </a:rPr>
                                      </m:ctrlPr>
                                    </m:sSubPr>
                                    <m:e>
                                      <m:r>
                                        <a:rPr lang="en-US" sz="2400" b="0" i="1" smtClean="0">
                                          <a:solidFill>
                                            <a:srgbClr val="00B050"/>
                                          </a:solidFill>
                                          <a:latin typeface="Cambria Math" panose="02040503050406030204" pitchFamily="18" charset="0"/>
                                        </a:rPr>
                                        <m:t>𝑆</m:t>
                                      </m:r>
                                    </m:e>
                                    <m:sub>
                                      <m:r>
                                        <a:rPr lang="en-US" sz="2400" b="0" i="1" smtClean="0">
                                          <a:solidFill>
                                            <a:srgbClr val="00B050"/>
                                          </a:solidFill>
                                          <a:latin typeface="Cambria Math" panose="02040503050406030204" pitchFamily="18" charset="0"/>
                                        </a:rPr>
                                        <m:t>𝐸</m:t>
                                      </m:r>
                                    </m:sub>
                                  </m:sSub>
                                </m:num>
                                <m:den>
                                  <m:r>
                                    <a:rPr lang="en-US" sz="2400" b="0" i="1" smtClean="0">
                                      <a:solidFill>
                                        <a:srgbClr val="00B050"/>
                                      </a:solidFill>
                                      <a:latin typeface="Cambria Math" panose="02040503050406030204" pitchFamily="18" charset="0"/>
                                    </a:rPr>
                                    <m:t>𝑁</m:t>
                                  </m:r>
                                </m:den>
                              </m:f>
                            </m:e>
                          </m:d>
                        </m:e>
                      </m:func>
                      <m:r>
                        <a:rPr lang="en-US" sz="2400" b="0" i="1" smtClean="0">
                          <a:solidFill>
                            <a:srgbClr val="00B050"/>
                          </a:solidFill>
                          <a:latin typeface="Cambria Math" panose="02040503050406030204" pitchFamily="18" charset="0"/>
                          <a:ea typeface="Cambria Math" panose="02040503050406030204" pitchFamily="18" charset="0"/>
                        </a:rPr>
                        <m:t>+</m:t>
                      </m:r>
                      <m:f>
                        <m:fPr>
                          <m:ctrlPr>
                            <a:rPr lang="en-US" sz="2400" b="0" i="1" smtClean="0">
                              <a:solidFill>
                                <a:srgbClr val="00B050"/>
                              </a:solidFill>
                              <a:latin typeface="Cambria Math" panose="02040503050406030204" pitchFamily="18" charset="0"/>
                              <a:ea typeface="Cambria Math" panose="02040503050406030204" pitchFamily="18" charset="0"/>
                            </a:rPr>
                          </m:ctrlPr>
                        </m:fPr>
                        <m:num>
                          <m:r>
                            <a:rPr lang="en-US" sz="2400" b="0" i="1" smtClean="0">
                              <a:solidFill>
                                <a:srgbClr val="00B050"/>
                              </a:solidFill>
                              <a:latin typeface="Cambria Math" panose="02040503050406030204" pitchFamily="18" charset="0"/>
                              <a:ea typeface="Cambria Math" panose="02040503050406030204" pitchFamily="18" charset="0"/>
                            </a:rPr>
                            <m:t>𝑁</m:t>
                          </m:r>
                        </m:num>
                        <m:den>
                          <m:r>
                            <a:rPr lang="en-US" sz="2400" b="0" i="1" smtClean="0">
                              <a:solidFill>
                                <a:srgbClr val="00B050"/>
                              </a:solidFill>
                              <a:latin typeface="Cambria Math" panose="02040503050406030204" pitchFamily="18" charset="0"/>
                              <a:ea typeface="Cambria Math" panose="02040503050406030204" pitchFamily="18" charset="0"/>
                            </a:rPr>
                            <m:t>2</m:t>
                          </m:r>
                        </m:den>
                      </m:f>
                    </m:oMath>
                  </m:oMathPara>
                </a14:m>
                <a:endParaRPr lang="es-ES_tradnl" sz="2400" dirty="0"/>
              </a:p>
              <a:p>
                <a:pPr marL="0" indent="0">
                  <a:buNone/>
                </a:pPr>
                <a:r>
                  <a:rPr lang="es-ES_tradnl" sz="2400" dirty="0"/>
                  <a:t>El valor de AIC cuando es más bajo, es mejor.</a:t>
                </a:r>
              </a:p>
              <a:p>
                <a:pPr marL="0" indent="0">
                  <a:buNone/>
                </a:pPr>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350" t="-1000" b="-7000"/>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
        <p:nvSpPr>
          <p:cNvPr id="3" name="TextBox 2">
            <a:extLst>
              <a:ext uri="{FF2B5EF4-FFF2-40B4-BE49-F238E27FC236}">
                <a16:creationId xmlns:a16="http://schemas.microsoft.com/office/drawing/2014/main" id="{D68747EB-A1A0-497C-D564-0A2D8081017A}"/>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Como hacemos para saber el aporte de cada atributo</a:t>
            </a: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9E39986-1C32-F078-7B3B-FD0DC2111AF2}"/>
                  </a:ext>
                </a:extLst>
              </p:cNvPr>
              <p:cNvSpPr txBox="1"/>
              <p:nvPr/>
            </p:nvSpPr>
            <p:spPr>
              <a:xfrm>
                <a:off x="9318436" y="4036101"/>
                <a:ext cx="2272930" cy="8183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ES_tradnl" i="1" smtClean="0">
                          <a:solidFill>
                            <a:srgbClr val="FF0000"/>
                          </a:solidFill>
                          <a:latin typeface="Cambria Math" panose="02040503050406030204" pitchFamily="18" charset="0"/>
                          <a:ea typeface="Cambria Math" panose="02040503050406030204" pitchFamily="18" charset="0"/>
                        </a:rPr>
                        <m:t>𝜎</m:t>
                      </m:r>
                      <m:r>
                        <a:rPr lang="en-US" b="0" i="1" smtClean="0">
                          <a:solidFill>
                            <a:srgbClr val="FF0000"/>
                          </a:solidFill>
                          <a:latin typeface="Cambria Math" panose="02040503050406030204" pitchFamily="18" charset="0"/>
                          <a:ea typeface="Cambria Math" panose="02040503050406030204" pitchFamily="18" charset="0"/>
                        </a:rPr>
                        <m:t>=</m:t>
                      </m:r>
                      <m:rad>
                        <m:radPr>
                          <m:degHide m:val="on"/>
                          <m:ctrlPr>
                            <a:rPr lang="en-US" b="0" i="1" smtClean="0">
                              <a:solidFill>
                                <a:srgbClr val="FF0000"/>
                              </a:solidFill>
                              <a:latin typeface="Cambria Math" panose="02040503050406030204" pitchFamily="18" charset="0"/>
                              <a:ea typeface="Cambria Math" panose="02040503050406030204" pitchFamily="18" charset="0"/>
                            </a:rPr>
                          </m:ctrlPr>
                        </m:radPr>
                        <m:deg/>
                        <m:e>
                          <m:f>
                            <m:fPr>
                              <m:ctrlPr>
                                <a:rPr lang="en-US" b="0" i="1" smtClean="0">
                                  <a:solidFill>
                                    <a:srgbClr val="FF0000"/>
                                  </a:solidFill>
                                  <a:latin typeface="Cambria Math" panose="02040503050406030204" pitchFamily="18" charset="0"/>
                                  <a:ea typeface="Cambria Math" panose="02040503050406030204" pitchFamily="18" charset="0"/>
                                </a:rPr>
                              </m:ctrlPr>
                            </m:fPr>
                            <m:num>
                              <m:sSub>
                                <m:sSubPr>
                                  <m:ctrlPr>
                                    <a:rPr lang="en-US" b="0" i="1" smtClean="0">
                                      <a:solidFill>
                                        <a:srgbClr val="FF0000"/>
                                      </a:solidFill>
                                      <a:latin typeface="Cambria Math" panose="02040503050406030204" pitchFamily="18" charset="0"/>
                                      <a:ea typeface="Cambria Math" panose="02040503050406030204" pitchFamily="18" charset="0"/>
                                    </a:rPr>
                                  </m:ctrlPr>
                                </m:sSubPr>
                                <m:e>
                                  <m:r>
                                    <a:rPr lang="en-US" b="0" i="1" smtClean="0">
                                      <a:solidFill>
                                        <a:srgbClr val="FF0000"/>
                                      </a:solidFill>
                                      <a:latin typeface="Cambria Math" panose="02040503050406030204" pitchFamily="18" charset="0"/>
                                      <a:ea typeface="Cambria Math" panose="02040503050406030204" pitchFamily="18" charset="0"/>
                                    </a:rPr>
                                    <m:t>𝑆</m:t>
                                  </m:r>
                                </m:e>
                                <m:sub>
                                  <m:r>
                                    <a:rPr lang="en-US" b="0" i="1" smtClean="0">
                                      <a:solidFill>
                                        <a:srgbClr val="FF0000"/>
                                      </a:solidFill>
                                      <a:latin typeface="Cambria Math" panose="02040503050406030204" pitchFamily="18" charset="0"/>
                                      <a:ea typeface="Cambria Math" panose="02040503050406030204" pitchFamily="18" charset="0"/>
                                    </a:rPr>
                                    <m:t>𝐸</m:t>
                                  </m:r>
                                </m:sub>
                              </m:sSub>
                            </m:num>
                            <m:den>
                              <m:r>
                                <a:rPr lang="en-US" b="0" i="1" smtClean="0">
                                  <a:solidFill>
                                    <a:srgbClr val="FF0000"/>
                                  </a:solidFill>
                                  <a:latin typeface="Cambria Math" panose="02040503050406030204" pitchFamily="18" charset="0"/>
                                  <a:ea typeface="Cambria Math" panose="02040503050406030204" pitchFamily="18" charset="0"/>
                                </a:rPr>
                                <m:t>𝑁</m:t>
                              </m:r>
                            </m:den>
                          </m:f>
                        </m:e>
                      </m:rad>
                      <m:r>
                        <a:rPr lang="en-US" b="0" i="1" smtClean="0">
                          <a:solidFill>
                            <a:srgbClr val="FF0000"/>
                          </a:solidFill>
                          <a:latin typeface="Cambria Math" panose="02040503050406030204" pitchFamily="18" charset="0"/>
                          <a:ea typeface="Cambria Math" panose="02040503050406030204" pitchFamily="18" charset="0"/>
                        </a:rPr>
                        <m:t>     </m:t>
                      </m:r>
                      <m:r>
                        <a:rPr lang="en-US" b="0" i="1" smtClean="0">
                          <a:solidFill>
                            <a:srgbClr val="FF0000"/>
                          </a:solidFill>
                          <a:latin typeface="Cambria Math" panose="02040503050406030204" pitchFamily="18" charset="0"/>
                          <a:ea typeface="Cambria Math" panose="02040503050406030204" pitchFamily="18" charset="0"/>
                        </a:rPr>
                        <m:t>𝑐𝑜𝑛</m:t>
                      </m:r>
                      <m:r>
                        <a:rPr lang="en-US" b="0" i="1" smtClean="0">
                          <a:solidFill>
                            <a:srgbClr val="FF0000"/>
                          </a:solidFill>
                          <a:latin typeface="Cambria Math" panose="02040503050406030204" pitchFamily="18" charset="0"/>
                          <a:ea typeface="Cambria Math" panose="02040503050406030204" pitchFamily="18" charset="0"/>
                        </a:rPr>
                        <m:t> </m:t>
                      </m:r>
                      <m:r>
                        <a:rPr lang="en-US" b="0" i="1" smtClean="0">
                          <a:solidFill>
                            <a:srgbClr val="FF0000"/>
                          </a:solidFill>
                          <a:latin typeface="Cambria Math" panose="02040503050406030204" pitchFamily="18" charset="0"/>
                          <a:ea typeface="Cambria Math" panose="02040503050406030204" pitchFamily="18" charset="0"/>
                        </a:rPr>
                        <m:t>𝑁</m:t>
                      </m:r>
                      <m:r>
                        <a:rPr lang="en-US" b="0" i="1" smtClean="0">
                          <a:solidFill>
                            <a:srgbClr val="FF0000"/>
                          </a:solidFill>
                          <a:latin typeface="Cambria Math" panose="02040503050406030204" pitchFamily="18" charset="0"/>
                          <a:ea typeface="Cambria Math" panose="02040503050406030204" pitchFamily="18" charset="0"/>
                        </a:rPr>
                        <m:t>≫</m:t>
                      </m:r>
                      <m:r>
                        <a:rPr lang="en-US" b="0" i="1" smtClean="0">
                          <a:solidFill>
                            <a:srgbClr val="FF0000"/>
                          </a:solidFill>
                          <a:latin typeface="Cambria Math" panose="02040503050406030204" pitchFamily="18" charset="0"/>
                          <a:ea typeface="Cambria Math" panose="02040503050406030204" pitchFamily="18" charset="0"/>
                        </a:rPr>
                        <m:t>𝑑</m:t>
                      </m:r>
                    </m:oMath>
                  </m:oMathPara>
                </a14:m>
                <a:endParaRPr lang="es-ES_tradnl" dirty="0">
                  <a:solidFill>
                    <a:srgbClr val="FF0000"/>
                  </a:solidFill>
                </a:endParaRPr>
              </a:p>
            </p:txBody>
          </p:sp>
        </mc:Choice>
        <mc:Fallback xmlns="">
          <p:sp>
            <p:nvSpPr>
              <p:cNvPr id="8" name="TextBox 7">
                <a:extLst>
                  <a:ext uri="{FF2B5EF4-FFF2-40B4-BE49-F238E27FC236}">
                    <a16:creationId xmlns:a16="http://schemas.microsoft.com/office/drawing/2014/main" id="{49E39986-1C32-F078-7B3B-FD0DC2111AF2}"/>
                  </a:ext>
                </a:extLst>
              </p:cNvPr>
              <p:cNvSpPr txBox="1">
                <a:spLocks noRot="1" noChangeAspect="1" noMove="1" noResize="1" noEditPoints="1" noAdjustHandles="1" noChangeArrowheads="1" noChangeShapeType="1" noTextEdit="1"/>
              </p:cNvSpPr>
              <p:nvPr/>
            </p:nvSpPr>
            <p:spPr>
              <a:xfrm>
                <a:off x="9318436" y="4036101"/>
                <a:ext cx="2272930" cy="818366"/>
              </a:xfrm>
              <a:prstGeom prst="rect">
                <a:avLst/>
              </a:prstGeom>
              <a:blipFill>
                <a:blip r:embed="rId5"/>
                <a:stretch>
                  <a:fillRect l="-556" r="-1667"/>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06724FE0-19B7-2303-6201-6C1AF1FC3631}"/>
                  </a:ext>
                </a:extLst>
              </p:cNvPr>
              <p:cNvSpPr txBox="1"/>
              <p:nvPr/>
            </p:nvSpPr>
            <p:spPr>
              <a:xfrm>
                <a:off x="8702067" y="4926570"/>
                <a:ext cx="3060966" cy="77912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i="1" smtClean="0">
                              <a:solidFill>
                                <a:srgbClr val="FF0000"/>
                              </a:solidFill>
                              <a:latin typeface="Cambria Math" panose="02040503050406030204" pitchFamily="18" charset="0"/>
                              <a:ea typeface="Cambria Math" panose="02040503050406030204" pitchFamily="18" charset="0"/>
                            </a:rPr>
                          </m:ctrlPr>
                        </m:sSubPr>
                        <m:e>
                          <m:r>
                            <a:rPr lang="en-US" i="1">
                              <a:solidFill>
                                <a:srgbClr val="FF0000"/>
                              </a:solidFill>
                              <a:latin typeface="Cambria Math" panose="02040503050406030204" pitchFamily="18" charset="0"/>
                              <a:ea typeface="Cambria Math" panose="02040503050406030204" pitchFamily="18" charset="0"/>
                            </a:rPr>
                            <m:t>𝑆</m:t>
                          </m:r>
                        </m:e>
                        <m:sub>
                          <m:r>
                            <a:rPr lang="en-US" i="1">
                              <a:solidFill>
                                <a:srgbClr val="FF0000"/>
                              </a:solidFill>
                              <a:latin typeface="Cambria Math" panose="02040503050406030204" pitchFamily="18" charset="0"/>
                              <a:ea typeface="Cambria Math" panose="02040503050406030204" pitchFamily="18" charset="0"/>
                            </a:rPr>
                            <m:t>𝐸</m:t>
                          </m:r>
                        </m:sub>
                      </m:sSub>
                      <m:r>
                        <a:rPr lang="en-US" b="0" i="1" smtClean="0">
                          <a:solidFill>
                            <a:srgbClr val="FF0000"/>
                          </a:solidFill>
                          <a:latin typeface="Cambria Math" panose="02040503050406030204" pitchFamily="18" charset="0"/>
                          <a:ea typeface="Cambria Math" panose="02040503050406030204" pitchFamily="18" charset="0"/>
                        </a:rPr>
                        <m:t>=</m:t>
                      </m:r>
                      <m:nary>
                        <m:naryPr>
                          <m:chr m:val="∑"/>
                          <m:ctrlPr>
                            <a:rPr lang="es-ES_tradnl" i="1" dirty="0">
                              <a:solidFill>
                                <a:srgbClr val="FF0000"/>
                              </a:solidFill>
                              <a:latin typeface="Cambria Math" panose="02040503050406030204" pitchFamily="18" charset="0"/>
                            </a:rPr>
                          </m:ctrlPr>
                        </m:naryPr>
                        <m:sub>
                          <m:r>
                            <m:rPr>
                              <m:brk m:alnAt="23"/>
                            </m:rPr>
                            <a:rPr lang="en-US" i="1" dirty="0">
                              <a:solidFill>
                                <a:srgbClr val="FF0000"/>
                              </a:solidFill>
                              <a:latin typeface="Cambria Math" panose="02040503050406030204" pitchFamily="18" charset="0"/>
                            </a:rPr>
                            <m:t>𝑖</m:t>
                          </m:r>
                          <m:r>
                            <a:rPr lang="en-US" i="1" dirty="0">
                              <a:solidFill>
                                <a:srgbClr val="FF0000"/>
                              </a:solidFill>
                              <a:latin typeface="Cambria Math" panose="02040503050406030204" pitchFamily="18" charset="0"/>
                            </a:rPr>
                            <m:t>=0</m:t>
                          </m:r>
                        </m:sub>
                        <m:sup>
                          <m:r>
                            <a:rPr lang="en-US" i="1">
                              <a:solidFill>
                                <a:srgbClr val="FF0000"/>
                              </a:solidFill>
                              <a:latin typeface="Cambria Math" panose="02040503050406030204" pitchFamily="18" charset="0"/>
                            </a:rPr>
                            <m:t>𝑁</m:t>
                          </m:r>
                          <m:r>
                            <a:rPr lang="en-US" i="1">
                              <a:solidFill>
                                <a:srgbClr val="FF0000"/>
                              </a:solidFill>
                              <a:latin typeface="Cambria Math" panose="02040503050406030204" pitchFamily="18" charset="0"/>
                            </a:rPr>
                            <m:t>−1</m:t>
                          </m:r>
                        </m:sup>
                        <m:e>
                          <m:sSup>
                            <m:sSupPr>
                              <m:ctrlPr>
                                <a:rPr lang="es-ES_tradnl" i="1">
                                  <a:solidFill>
                                    <a:srgbClr val="FF0000"/>
                                  </a:solidFill>
                                  <a:latin typeface="Cambria Math" panose="02040503050406030204" pitchFamily="18" charset="0"/>
                                </a:rPr>
                              </m:ctrlPr>
                            </m:sSupPr>
                            <m:e>
                              <m:d>
                                <m:dPr>
                                  <m:ctrlPr>
                                    <a:rPr lang="es-ES_tradnl" i="1">
                                      <a:solidFill>
                                        <a:srgbClr val="FF0000"/>
                                      </a:solidFill>
                                      <a:latin typeface="Cambria Math" panose="02040503050406030204" pitchFamily="18" charset="0"/>
                                    </a:rPr>
                                  </m:ctrlPr>
                                </m:dPr>
                                <m:e>
                                  <m:sSub>
                                    <m:sSubPr>
                                      <m:ctrlPr>
                                        <a:rPr lang="es-ES_tradnl"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𝑦</m:t>
                                      </m:r>
                                    </m:e>
                                    <m:sub>
                                      <m:r>
                                        <a:rPr lang="en-US" i="1">
                                          <a:solidFill>
                                            <a:srgbClr val="FF0000"/>
                                          </a:solidFill>
                                          <a:latin typeface="Cambria Math" panose="02040503050406030204" pitchFamily="18" charset="0"/>
                                        </a:rPr>
                                        <m:t>[</m:t>
                                      </m:r>
                                      <m:r>
                                        <a:rPr lang="en-US" i="1">
                                          <a:solidFill>
                                            <a:srgbClr val="FF0000"/>
                                          </a:solidFill>
                                          <a:latin typeface="Cambria Math" panose="02040503050406030204" pitchFamily="18" charset="0"/>
                                        </a:rPr>
                                        <m:t>𝑖</m:t>
                                      </m:r>
                                      <m:r>
                                        <a:rPr lang="en-US" i="1">
                                          <a:solidFill>
                                            <a:srgbClr val="FF0000"/>
                                          </a:solidFill>
                                          <a:latin typeface="Cambria Math" panose="02040503050406030204" pitchFamily="18" charset="0"/>
                                        </a:rPr>
                                        <m:t>]</m:t>
                                      </m:r>
                                    </m:sub>
                                  </m:sSub>
                                  <m:r>
                                    <a:rPr lang="es-ES_tradnl" i="1">
                                      <a:solidFill>
                                        <a:srgbClr val="FF0000"/>
                                      </a:solidFill>
                                      <a:latin typeface="Cambria Math" panose="02040503050406030204" pitchFamily="18" charset="0"/>
                                    </a:rPr>
                                    <m:t> − </m:t>
                                  </m:r>
                                  <m:sSup>
                                    <m:sSupPr>
                                      <m:ctrlPr>
                                        <a:rPr lang="es-ES_tradnl" i="1">
                                          <a:solidFill>
                                            <a:srgbClr val="FF0000"/>
                                          </a:solidFill>
                                          <a:latin typeface="Cambria Math" panose="02040503050406030204" pitchFamily="18" charset="0"/>
                                        </a:rPr>
                                      </m:ctrlPr>
                                    </m:sSupPr>
                                    <m:e>
                                      <m:r>
                                        <a:rPr lang="es-ES_tradnl" b="1" i="1">
                                          <a:solidFill>
                                            <a:srgbClr val="FF0000"/>
                                          </a:solidFill>
                                          <a:latin typeface="Cambria Math" panose="02040503050406030204" pitchFamily="18" charset="0"/>
                                        </a:rPr>
                                        <m:t>𝑾</m:t>
                                      </m:r>
                                    </m:e>
                                    <m:sup>
                                      <m:r>
                                        <a:rPr lang="es-ES_tradnl" i="1">
                                          <a:solidFill>
                                            <a:srgbClr val="FF0000"/>
                                          </a:solidFill>
                                          <a:latin typeface="Cambria Math" panose="02040503050406030204" pitchFamily="18" charset="0"/>
                                        </a:rPr>
                                        <m:t>𝑇</m:t>
                                      </m:r>
                                    </m:sup>
                                  </m:sSup>
                                  <m:sSub>
                                    <m:sSubPr>
                                      <m:ctrlPr>
                                        <a:rPr lang="es-ES_tradnl" i="1">
                                          <a:solidFill>
                                            <a:srgbClr val="FF0000"/>
                                          </a:solidFill>
                                          <a:latin typeface="Cambria Math" panose="02040503050406030204" pitchFamily="18" charset="0"/>
                                        </a:rPr>
                                      </m:ctrlPr>
                                    </m:sSubPr>
                                    <m:e>
                                      <m:r>
                                        <a:rPr lang="en-US" b="1" i="1">
                                          <a:solidFill>
                                            <a:srgbClr val="FF0000"/>
                                          </a:solidFill>
                                          <a:latin typeface="Cambria Math" panose="02040503050406030204" pitchFamily="18" charset="0"/>
                                        </a:rPr>
                                        <m:t>𝑿</m:t>
                                      </m:r>
                                    </m:e>
                                    <m:sub>
                                      <m:r>
                                        <a:rPr lang="en-US" i="1">
                                          <a:solidFill>
                                            <a:srgbClr val="FF0000"/>
                                          </a:solidFill>
                                          <a:latin typeface="Cambria Math" panose="02040503050406030204" pitchFamily="18" charset="0"/>
                                        </a:rPr>
                                        <m:t>[</m:t>
                                      </m:r>
                                      <m:r>
                                        <a:rPr lang="en-US" i="1">
                                          <a:solidFill>
                                            <a:srgbClr val="FF0000"/>
                                          </a:solidFill>
                                          <a:latin typeface="Cambria Math" panose="02040503050406030204" pitchFamily="18" charset="0"/>
                                        </a:rPr>
                                        <m:t>𝑖</m:t>
                                      </m:r>
                                      <m:r>
                                        <a:rPr lang="en-US" i="1">
                                          <a:solidFill>
                                            <a:srgbClr val="FF0000"/>
                                          </a:solidFill>
                                          <a:latin typeface="Cambria Math" panose="02040503050406030204" pitchFamily="18" charset="0"/>
                                        </a:rPr>
                                        <m:t>]</m:t>
                                      </m:r>
                                    </m:sub>
                                  </m:sSub>
                                  <m:r>
                                    <a:rPr lang="es-ES_tradnl" i="1">
                                      <a:solidFill>
                                        <a:srgbClr val="FF0000"/>
                                      </a:solidFill>
                                      <a:latin typeface="Cambria Math" panose="02040503050406030204" pitchFamily="18" charset="0"/>
                                    </a:rPr>
                                    <m:t>−</m:t>
                                  </m:r>
                                  <m:r>
                                    <a:rPr lang="es-ES_tradnl" i="1">
                                      <a:solidFill>
                                        <a:srgbClr val="FF0000"/>
                                      </a:solidFill>
                                      <a:latin typeface="Cambria Math" panose="02040503050406030204" pitchFamily="18" charset="0"/>
                                    </a:rPr>
                                    <m:t>𝑏</m:t>
                                  </m:r>
                                </m:e>
                              </m:d>
                            </m:e>
                            <m:sup>
                              <m:r>
                                <a:rPr lang="es-ES_tradnl" i="1">
                                  <a:solidFill>
                                    <a:srgbClr val="FF0000"/>
                                  </a:solidFill>
                                  <a:latin typeface="Cambria Math" panose="02040503050406030204" pitchFamily="18" charset="0"/>
                                </a:rPr>
                                <m:t>2</m:t>
                              </m:r>
                            </m:sup>
                          </m:sSup>
                        </m:e>
                      </m:nary>
                    </m:oMath>
                  </m:oMathPara>
                </a14:m>
                <a:endParaRPr lang="es-ES_tradnl" dirty="0">
                  <a:solidFill>
                    <a:srgbClr val="FF0000"/>
                  </a:solidFill>
                </a:endParaRPr>
              </a:p>
            </p:txBody>
          </p:sp>
        </mc:Choice>
        <mc:Fallback xmlns="">
          <p:sp>
            <p:nvSpPr>
              <p:cNvPr id="9" name="TextBox 8">
                <a:extLst>
                  <a:ext uri="{FF2B5EF4-FFF2-40B4-BE49-F238E27FC236}">
                    <a16:creationId xmlns:a16="http://schemas.microsoft.com/office/drawing/2014/main" id="{06724FE0-19B7-2303-6201-6C1AF1FC3631}"/>
                  </a:ext>
                </a:extLst>
              </p:cNvPr>
              <p:cNvSpPr txBox="1">
                <a:spLocks noRot="1" noChangeAspect="1" noMove="1" noResize="1" noEditPoints="1" noAdjustHandles="1" noChangeArrowheads="1" noChangeShapeType="1" noTextEdit="1"/>
              </p:cNvSpPr>
              <p:nvPr/>
            </p:nvSpPr>
            <p:spPr>
              <a:xfrm>
                <a:off x="8702067" y="4926570"/>
                <a:ext cx="3060966" cy="779124"/>
              </a:xfrm>
              <a:prstGeom prst="rect">
                <a:avLst/>
              </a:prstGeom>
              <a:blipFill>
                <a:blip r:embed="rId6"/>
                <a:stretch>
                  <a:fillRect l="-9091" t="-109524" b="-171429"/>
                </a:stretch>
              </a:blipFill>
            </p:spPr>
            <p:txBody>
              <a:bodyPr/>
              <a:lstStyle/>
              <a:p>
                <a:r>
                  <a:rPr lang="es-ES_tradnl">
                    <a:noFill/>
                  </a:rPr>
                  <a:t> </a:t>
                </a:r>
              </a:p>
            </p:txBody>
          </p:sp>
        </mc:Fallback>
      </mc:AlternateContent>
    </p:spTree>
    <p:extLst>
      <p:ext uri="{BB962C8B-B14F-4D97-AF65-F5344CB8AC3E}">
        <p14:creationId xmlns:p14="http://schemas.microsoft.com/office/powerpoint/2010/main" val="247186938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Construcción de un modelo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61</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r>
                  <a:rPr lang="es-ES_tradnl" sz="2400" b="1" dirty="0">
                    <a:solidFill>
                      <a:schemeClr val="accent1">
                        <a:lumMod val="75000"/>
                      </a:schemeClr>
                    </a:solidFill>
                  </a:rPr>
                  <a:t>Criterio de información bayesiano (BIC): </a:t>
                </a:r>
                <a:r>
                  <a:rPr lang="es-ES_tradnl" sz="2400" dirty="0"/>
                  <a:t>Se basa en el principio de la navaja de Occam, que establece que es preferible el modelo más simple que explique los datos. A diferencia del AIC, BIC penaliza más el modelo por su complejidad</a:t>
                </a:r>
                <a:br>
                  <a:rPr lang="es-ES_tradnl" sz="2400" dirty="0"/>
                </a:br>
                <a:endParaRPr lang="en-US" sz="240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rPr>
                        <m:t>𝐵</m:t>
                      </m:r>
                      <m:r>
                        <a:rPr lang="en-US" sz="2400" b="0" i="1" smtClean="0">
                          <a:latin typeface="Cambria Math" panose="02040503050406030204" pitchFamily="18" charset="0"/>
                        </a:rPr>
                        <m:t>𝐼𝐶</m:t>
                      </m:r>
                      <m:r>
                        <a:rPr lang="en-US" sz="2400" b="0" i="1" smtClean="0">
                          <a:latin typeface="Cambria Math" panose="02040503050406030204" pitchFamily="18" charset="0"/>
                        </a:rPr>
                        <m:t>=</m:t>
                      </m:r>
                      <m:r>
                        <a:rPr lang="en-US" sz="2400" b="0" i="1" smtClean="0">
                          <a:latin typeface="Cambria Math" panose="02040503050406030204" pitchFamily="18" charset="0"/>
                        </a:rPr>
                        <m:t>𝑑</m:t>
                      </m:r>
                      <m:r>
                        <a:rPr lang="en-US" sz="2400" b="0" i="1" smtClean="0">
                          <a:latin typeface="Cambria Math" panose="02040503050406030204" pitchFamily="18" charset="0"/>
                        </a:rPr>
                        <m:t> </m:t>
                      </m:r>
                      <m:r>
                        <a:rPr lang="en-US" sz="2400" b="0" i="1" smtClean="0">
                          <a:latin typeface="Cambria Math" panose="02040503050406030204" pitchFamily="18" charset="0"/>
                        </a:rPr>
                        <m:t>𝑙𝑛</m:t>
                      </m:r>
                      <m:r>
                        <a:rPr lang="en-US" sz="2400" b="0" i="1" smtClean="0">
                          <a:latin typeface="Cambria Math" panose="02040503050406030204" pitchFamily="18" charset="0"/>
                        </a:rPr>
                        <m:t>(</m:t>
                      </m:r>
                      <m:r>
                        <a:rPr lang="en-US" sz="2400" b="0" i="1" smtClean="0">
                          <a:latin typeface="Cambria Math" panose="02040503050406030204" pitchFamily="18" charset="0"/>
                        </a:rPr>
                        <m:t>𝑁</m:t>
                      </m:r>
                      <m:r>
                        <a:rPr lang="en-US" sz="2400" b="0" i="1" smtClean="0">
                          <a:latin typeface="Cambria Math" panose="02040503050406030204" pitchFamily="18" charset="0"/>
                        </a:rPr>
                        <m:t>)−2</m:t>
                      </m:r>
                      <m:r>
                        <m:rPr>
                          <m:sty m:val="p"/>
                        </m:rPr>
                        <a:rPr lang="en-US" sz="2400" b="0" i="0" smtClean="0">
                          <a:latin typeface="Cambria Math" panose="02040503050406030204" pitchFamily="18" charset="0"/>
                        </a:rPr>
                        <m:t>ln</m:t>
                      </m:r>
                      <m:r>
                        <a:rPr lang="en-US" sz="2400" b="0" i="1" smtClean="0">
                          <a:latin typeface="Cambria Math" panose="02040503050406030204" pitchFamily="18" charset="0"/>
                        </a:rPr>
                        <m:t>⁡(</m:t>
                      </m:r>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𝐿</m:t>
                          </m:r>
                        </m:e>
                      </m:acc>
                      <m:r>
                        <a:rPr lang="en-US" sz="2400" b="0" i="1" smtClean="0">
                          <a:latin typeface="Cambria Math" panose="02040503050406030204" pitchFamily="18" charset="0"/>
                        </a:rPr>
                        <m:t>)</m:t>
                      </m:r>
                    </m:oMath>
                  </m:oMathPara>
                </a14:m>
                <a:endParaRPr lang="es-ES_tradnl" sz="2400" dirty="0"/>
              </a:p>
              <a:p>
                <a:pPr marL="0" indent="0">
                  <a:buNone/>
                </a:pPr>
                <a:br>
                  <a:rPr lang="es-ES_tradnl" sz="2400" dirty="0"/>
                </a:br>
                <a:r>
                  <a:rPr lang="es-ES_tradnl" sz="2400" dirty="0"/>
                  <a:t>El valor de BIC cuando es más bajo es mejor.</a:t>
                </a:r>
              </a:p>
              <a:p>
                <a:pPr marL="0" indent="0">
                  <a:buNone/>
                </a:pPr>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932" t="-667" r="-1282"/>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sp>
        <p:nvSpPr>
          <p:cNvPr id="3" name="TextBox 2">
            <a:extLst>
              <a:ext uri="{FF2B5EF4-FFF2-40B4-BE49-F238E27FC236}">
                <a16:creationId xmlns:a16="http://schemas.microsoft.com/office/drawing/2014/main" id="{D68747EB-A1A0-497C-D564-0A2D8081017A}"/>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Como hacemos para saber el aporte de cada atributo</a:t>
            </a:r>
          </a:p>
        </p:txBody>
      </p:sp>
    </p:spTree>
    <p:extLst>
      <p:ext uri="{BB962C8B-B14F-4D97-AF65-F5344CB8AC3E}">
        <p14:creationId xmlns:p14="http://schemas.microsoft.com/office/powerpoint/2010/main" val="270582358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Regresión Lasso y Ridge</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000862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Ridge y Lasso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fontScale="85000" lnSpcReduction="10000"/>
          </a:bodyPr>
          <a:lstStyle/>
          <a:p>
            <a:pPr marL="0" indent="0">
              <a:buNone/>
            </a:pPr>
            <a:r>
              <a:rPr lang="es-ES_tradnl" sz="2400" dirty="0"/>
              <a:t>Cuando se trata de entrenar modelos, nos podemos encontrar como problemas de sobreajuste, podemos implementar algún método de regularización. </a:t>
            </a:r>
          </a:p>
          <a:p>
            <a:pPr marL="0" indent="0">
              <a:buNone/>
            </a:pPr>
            <a:r>
              <a:rPr lang="es-ES_tradnl" sz="2400" dirty="0"/>
              <a:t>Con estos métodos de regularización podemos ajustar un modelo que contenga todos los atributos utilizando una técnica que restrinja o regularice las estimaciones de los coeficientes o, de manera equivalente, que reduzca las estimaciones de los coeficientes hacia cero. </a:t>
            </a:r>
          </a:p>
          <a:p>
            <a:pPr marL="0" indent="0">
              <a:buNone/>
            </a:pPr>
            <a:r>
              <a:rPr lang="es-ES_tradnl" sz="2400" dirty="0"/>
              <a:t>Puede que no sea inmediatamente obvio por qué tal restricción debería mejorar el ajuste, pero resulta que </a:t>
            </a:r>
            <a:r>
              <a:rPr lang="es-ES_tradnl" sz="2400" b="1" dirty="0">
                <a:solidFill>
                  <a:schemeClr val="accent1">
                    <a:lumMod val="75000"/>
                  </a:schemeClr>
                </a:solidFill>
              </a:rPr>
              <a:t>reducir las estimaciones de los coeficientes </a:t>
            </a:r>
            <a:r>
              <a:rPr lang="es-ES_tradnl" sz="2400" dirty="0"/>
              <a:t>puede </a:t>
            </a:r>
            <a:r>
              <a:rPr lang="es-ES_tradnl" sz="2400" b="1" dirty="0">
                <a:solidFill>
                  <a:schemeClr val="accent5">
                    <a:lumMod val="60000"/>
                    <a:lumOff val="40000"/>
                  </a:schemeClr>
                </a:solidFill>
              </a:rPr>
              <a:t>reducir significativamente su varianza</a:t>
            </a:r>
            <a:r>
              <a:rPr lang="es-ES_tradnl" sz="2400" dirty="0"/>
              <a:t>.</a:t>
            </a:r>
          </a:p>
          <a:p>
            <a:pPr marL="0" indent="0">
              <a:buNone/>
            </a:pPr>
            <a:r>
              <a:rPr lang="es-ES_tradnl" sz="2400" dirty="0"/>
              <a:t>Las dos técnicas más conocidas para reducir los coeficientes de regresión a cero son la regresión de </a:t>
            </a:r>
            <a:r>
              <a:rPr lang="es-ES_tradnl" sz="2400" b="1" dirty="0">
                <a:solidFill>
                  <a:schemeClr val="accent4">
                    <a:lumMod val="60000"/>
                    <a:lumOff val="40000"/>
                  </a:schemeClr>
                </a:solidFill>
              </a:rPr>
              <a:t>Ridge</a:t>
            </a:r>
            <a:r>
              <a:rPr lang="es-ES_tradnl" sz="2400" dirty="0"/>
              <a:t> y la de </a:t>
            </a:r>
            <a:r>
              <a:rPr lang="es-ES_tradnl" sz="2400" b="1" dirty="0">
                <a:solidFill>
                  <a:schemeClr val="accent3">
                    <a:lumMod val="60000"/>
                    <a:lumOff val="40000"/>
                  </a:schemeClr>
                </a:solidFill>
              </a:rPr>
              <a:t>Lasso</a:t>
            </a:r>
            <a:r>
              <a:rPr lang="es-ES_tradnl" sz="2400" dirty="0"/>
              <a:t>.</a:t>
            </a:r>
          </a:p>
          <a:p>
            <a:pPr marL="0" indent="0">
              <a:buNone/>
            </a:pPr>
            <a:endParaRPr lang="es-ES_tradnl" sz="2400" dirty="0"/>
          </a:p>
          <a:p>
            <a:pPr marL="0" indent="0">
              <a:buNone/>
            </a:pPr>
            <a:endParaRPr lang="es-ES_tradnl" sz="2400" dirty="0"/>
          </a:p>
          <a:p>
            <a:endParaRPr lang="es-ES_tradnl" sz="2400" dirty="0"/>
          </a:p>
          <a:p>
            <a:endParaRPr lang="es-ES_tradnl" sz="2400" dirty="0"/>
          </a:p>
          <a:p>
            <a:pPr marL="0" indent="0">
              <a:buNone/>
            </a:pPr>
            <a:endParaRPr lang="es-ES_tradnl" sz="2400"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D68747EB-A1A0-497C-D564-0A2D8081017A}"/>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Como hacemos para saber el aporte de cada atributo</a:t>
            </a:r>
          </a:p>
        </p:txBody>
      </p:sp>
    </p:spTree>
    <p:extLst>
      <p:ext uri="{BB962C8B-B14F-4D97-AF65-F5344CB8AC3E}">
        <p14:creationId xmlns:p14="http://schemas.microsoft.com/office/powerpoint/2010/main" val="61978723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713664"/>
          </a:xfrm>
        </p:spPr>
        <p:txBody>
          <a:bodyPr/>
          <a:lstStyle/>
          <a:p>
            <a:r>
              <a:rPr lang="es-ES_tradnl" dirty="0"/>
              <a:t>Regresión de Ridge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64</a:t>
            </a:fld>
            <a:endParaRPr lang="en-US"/>
          </a:p>
        </p:txBody>
      </p:sp>
      <mc:AlternateContent xmlns:mc="http://schemas.openxmlformats.org/markup-compatibility/2006">
        <mc:Choice xmlns:a14="http://schemas.microsoft.com/office/drawing/2010/main"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pPr marL="0" indent="0">
                  <a:buNone/>
                </a:pPr>
                <a:r>
                  <a:rPr lang="es-ES_tradnl" sz="2400" dirty="0"/>
                  <a:t>En la regresión lineal, vimos que se buscaba los coeficientes que minimizaban la suma de los residuos al cuadrado. La regresión de Ridge es muy similar, pero excepto que los coeficientes se estiman minimizando una cantidad ligeramente diferente:</a:t>
                </a:r>
              </a:p>
              <a:p>
                <a:pPr marL="0" indent="0" algn="ctr">
                  <a:buNone/>
                </a:pPr>
                <a14:m>
                  <m:oMathPara xmlns:m="http://schemas.openxmlformats.org/officeDocument/2006/math">
                    <m:oMathParaPr>
                      <m:jc m:val="centerGroup"/>
                    </m:oMathParaPr>
                    <m:oMath xmlns:m="http://schemas.openxmlformats.org/officeDocument/2006/math">
                      <m:nary>
                        <m:naryPr>
                          <m:chr m:val="∑"/>
                          <m:ctrlPr>
                            <a:rPr lang="es-ES_tradnl" sz="240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sSup>
                            <m:sSupPr>
                              <m:ctrlPr>
                                <a:rPr lang="es-ES_tradnl" sz="2400" i="1" smtClean="0">
                                  <a:latin typeface="Cambria Math" panose="02040503050406030204" pitchFamily="18" charset="0"/>
                                </a:rPr>
                              </m:ctrlPr>
                            </m:sSupPr>
                            <m:e>
                              <m:d>
                                <m:dPr>
                                  <m:ctrlPr>
                                    <a:rPr lang="es-ES_tradnl" sz="2400" i="1" smtClean="0">
                                      <a:latin typeface="Cambria Math" panose="02040503050406030204" pitchFamily="18" charset="0"/>
                                    </a:rPr>
                                  </m:ctrlPr>
                                </m:dPr>
                                <m:e>
                                  <m:sSub>
                                    <m:sSubPr>
                                      <m:ctrlPr>
                                        <a:rPr lang="es-ES_tradnl" sz="2400" i="1" smtClean="0">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sSup>
                                    <m:sSupPr>
                                      <m:ctrlPr>
                                        <a:rPr lang="en-US" sz="2400" b="0" i="1" smtClean="0">
                                          <a:latin typeface="Cambria Math" panose="02040503050406030204" pitchFamily="18" charset="0"/>
                                        </a:rPr>
                                      </m:ctrlPr>
                                    </m:sSupPr>
                                    <m:e>
                                      <m:r>
                                        <a:rPr lang="en-US" sz="2400" b="1" i="1" smtClean="0">
                                          <a:latin typeface="Cambria Math" panose="02040503050406030204" pitchFamily="18" charset="0"/>
                                        </a:rPr>
                                        <m:t>𝑾</m:t>
                                      </m:r>
                                    </m:e>
                                    <m:sup>
                                      <m:r>
                                        <a:rPr lang="en-US" sz="2400" b="0" i="1" smtClean="0">
                                          <a:latin typeface="Cambria Math" panose="02040503050406030204" pitchFamily="18" charset="0"/>
                                        </a:rPr>
                                        <m:t>𝑇</m:t>
                                      </m:r>
                                    </m:sup>
                                  </m:sSup>
                                  <m:sSub>
                                    <m:sSubPr>
                                      <m:ctrlPr>
                                        <a:rPr lang="en-US" sz="2400" b="0" i="1" smtClean="0">
                                          <a:latin typeface="Cambria Math" panose="02040503050406030204" pitchFamily="18" charset="0"/>
                                        </a:rPr>
                                      </m:ctrlPr>
                                    </m:sSubPr>
                                    <m:e>
                                      <m:r>
                                        <a:rPr lang="en-US" sz="2400" b="1" i="1" smtClean="0">
                                          <a:latin typeface="Cambria Math" panose="02040503050406030204" pitchFamily="18" charset="0"/>
                                        </a:rPr>
                                        <m:t>𝑿</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e>
                              </m:d>
                            </m:e>
                            <m:sup>
                              <m:r>
                                <a:rPr lang="en-US" sz="2400" b="0" i="1" smtClean="0">
                                  <a:latin typeface="Cambria Math" panose="02040503050406030204" pitchFamily="18" charset="0"/>
                                </a:rPr>
                                <m:t>2</m:t>
                              </m:r>
                            </m:sup>
                          </m:sSup>
                        </m:e>
                      </m:nary>
                      <m:r>
                        <a:rPr lang="en-US" sz="2400" b="0" i="1" smtClean="0">
                          <a:latin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𝛼</m:t>
                      </m:r>
                      <m:nary>
                        <m:naryPr>
                          <m:chr m:val="∑"/>
                          <m:ctrlPr>
                            <a:rPr lang="en-US" sz="2400" b="0" i="1" smtClean="0">
                              <a:latin typeface="Cambria Math" panose="02040503050406030204" pitchFamily="18" charset="0"/>
                              <a:ea typeface="Cambria Math" panose="02040503050406030204" pitchFamily="18" charset="0"/>
                            </a:rPr>
                          </m:ctrlPr>
                        </m:naryPr>
                        <m:sub>
                          <m:r>
                            <m:rPr>
                              <m:brk m:alnAt="23"/>
                            </m:rPr>
                            <a:rPr lang="en-US" sz="2400" b="0" i="1" smtClean="0">
                              <a:latin typeface="Cambria Math" panose="02040503050406030204" pitchFamily="18" charset="0"/>
                              <a:ea typeface="Cambria Math" panose="02040503050406030204" pitchFamily="18" charset="0"/>
                            </a:rPr>
                            <m:t>𝑗</m:t>
                          </m:r>
                          <m:r>
                            <a:rPr lang="en-US" sz="2400" b="0" i="1" smtClean="0">
                              <a:latin typeface="Cambria Math" panose="02040503050406030204" pitchFamily="18" charset="0"/>
                              <a:ea typeface="Cambria Math" panose="02040503050406030204" pitchFamily="18" charset="0"/>
                            </a:rPr>
                            <m:t>=0</m:t>
                          </m:r>
                        </m:sub>
                        <m:sup>
                          <m:r>
                            <a:rPr lang="en-US" sz="2400" b="0" i="1" smtClean="0">
                              <a:latin typeface="Cambria Math" panose="02040503050406030204" pitchFamily="18" charset="0"/>
                              <a:ea typeface="Cambria Math" panose="02040503050406030204" pitchFamily="18" charset="0"/>
                            </a:rPr>
                            <m:t>𝑑</m:t>
                          </m:r>
                          <m:r>
                            <a:rPr lang="en-US" sz="2400" b="0" i="1" smtClean="0">
                              <a:latin typeface="Cambria Math" panose="02040503050406030204" pitchFamily="18" charset="0"/>
                              <a:ea typeface="Cambria Math" panose="02040503050406030204" pitchFamily="18" charset="0"/>
                            </a:rPr>
                            <m:t>−1</m:t>
                          </m:r>
                        </m:sup>
                        <m:e>
                          <m:sSubSup>
                            <m:sSubSupPr>
                              <m:ctrlPr>
                                <a:rPr lang="en-US" sz="2400" b="0" i="1" smtClean="0">
                                  <a:latin typeface="Cambria Math" panose="02040503050406030204" pitchFamily="18" charset="0"/>
                                  <a:ea typeface="Cambria Math" panose="02040503050406030204" pitchFamily="18" charset="0"/>
                                </a:rPr>
                              </m:ctrlPr>
                            </m:sSubSupPr>
                            <m:e>
                              <m:r>
                                <a:rPr lang="en-US" sz="2400" b="0" i="1" smtClean="0">
                                  <a:latin typeface="Cambria Math" panose="02040503050406030204" pitchFamily="18" charset="0"/>
                                  <a:ea typeface="Cambria Math" panose="02040503050406030204" pitchFamily="18" charset="0"/>
                                </a:rPr>
                                <m:t>𝑤</m:t>
                              </m:r>
                            </m:e>
                            <m:sub>
                              <m:r>
                                <a:rPr lang="en-US" sz="2400" b="0" i="1" smtClean="0">
                                  <a:latin typeface="Cambria Math" panose="02040503050406030204" pitchFamily="18" charset="0"/>
                                  <a:ea typeface="Cambria Math" panose="02040503050406030204" pitchFamily="18" charset="0"/>
                                </a:rPr>
                                <m:t>𝑗</m:t>
                              </m:r>
                            </m:sub>
                            <m:sup>
                              <m:r>
                                <a:rPr lang="en-US" sz="2400" b="0" i="1" smtClean="0">
                                  <a:latin typeface="Cambria Math" panose="02040503050406030204" pitchFamily="18" charset="0"/>
                                  <a:ea typeface="Cambria Math" panose="02040503050406030204" pitchFamily="18" charset="0"/>
                                </a:rPr>
                                <m:t>2</m:t>
                              </m:r>
                            </m:sup>
                          </m:sSubSup>
                        </m:e>
                      </m:nary>
                    </m:oMath>
                  </m:oMathPara>
                </a14:m>
                <a:endParaRPr lang="es-ES_tradnl" sz="2400" dirty="0"/>
              </a:p>
              <a:p>
                <a:pPr marL="0" indent="0">
                  <a:buNone/>
                </a:pPr>
                <a:r>
                  <a:rPr lang="es-ES_tradnl" sz="2400" dirty="0"/>
                  <a:t>Donde </a:t>
                </a:r>
                <a14:m>
                  <m:oMath xmlns:m="http://schemas.openxmlformats.org/officeDocument/2006/math">
                    <m:r>
                      <a:rPr lang="es-ES_tradnl" sz="2400" b="0" i="1" smtClean="0">
                        <a:latin typeface="Cambria Math" panose="02040503050406030204" pitchFamily="18" charset="0"/>
                        <a:ea typeface="Cambria Math" panose="02040503050406030204" pitchFamily="18" charset="0"/>
                      </a:rPr>
                      <m:t>𝛼</m:t>
                    </m:r>
                  </m:oMath>
                </a14:m>
                <a:r>
                  <a:rPr lang="es-ES_tradnl" sz="2400" dirty="0"/>
                  <a:t> es un hiper-parámetro de ajuste.</a:t>
                </a:r>
              </a:p>
              <a:p>
                <a:pPr marL="0" indent="0">
                  <a:buNone/>
                </a:pPr>
                <a:endParaRPr lang="es-ES_tradnl" sz="2400" dirty="0"/>
              </a:p>
              <a:p>
                <a:endParaRPr lang="es-ES_tradnl" sz="2400" dirty="0"/>
              </a:p>
              <a:p>
                <a:endParaRPr lang="es-ES_tradnl" sz="2400" dirty="0"/>
              </a:p>
              <a:p>
                <a:pPr marL="0" indent="0">
                  <a:buNone/>
                </a:pPr>
                <a:endParaRPr lang="es-ES_tradnl" sz="2400" dirty="0"/>
              </a:p>
            </p:txBody>
          </p:sp>
        </mc:Choice>
        <mc:Fallback>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932" t="-667" b="-22667"/>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spTree>
    <p:extLst>
      <p:ext uri="{BB962C8B-B14F-4D97-AF65-F5344CB8AC3E}">
        <p14:creationId xmlns:p14="http://schemas.microsoft.com/office/powerpoint/2010/main" val="225886902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Ridge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65</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fontScale="85000" lnSpcReduction="20000"/>
              </a:bodyPr>
              <a:lstStyle/>
              <a:p>
                <a:pPr marL="0" indent="0">
                  <a:buNone/>
                </a:pPr>
                <a:r>
                  <a:rPr lang="es-ES_tradnl" sz="2400" dirty="0"/>
                  <a:t>En esta regresión, se busca los coeficientes que minimizan S</a:t>
                </a:r>
                <a:r>
                  <a:rPr lang="es-ES_tradnl" sz="2400" baseline="-25000" dirty="0"/>
                  <a:t>E</a:t>
                </a:r>
                <a:r>
                  <a:rPr lang="es-ES_tradnl" sz="2400" dirty="0"/>
                  <a:t>. Sin embargo, el segundo termino: </a:t>
                </a:r>
              </a:p>
              <a:p>
                <a:pPr marL="0" indent="0" algn="ctr">
                  <a:buNone/>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ea typeface="Cambria Math" panose="02040503050406030204" pitchFamily="18" charset="0"/>
                        </a:rPr>
                        <m:t>𝛼</m:t>
                      </m:r>
                      <m:nary>
                        <m:naryPr>
                          <m:chr m:val="∑"/>
                          <m:ctrlPr>
                            <a:rPr lang="en-US" sz="2400" b="0" i="1" smtClean="0">
                              <a:latin typeface="Cambria Math" panose="02040503050406030204" pitchFamily="18" charset="0"/>
                              <a:ea typeface="Cambria Math" panose="02040503050406030204" pitchFamily="18" charset="0"/>
                            </a:rPr>
                          </m:ctrlPr>
                        </m:naryPr>
                        <m:sub>
                          <m:r>
                            <m:rPr>
                              <m:brk m:alnAt="23"/>
                            </m:rPr>
                            <a:rPr lang="en-US" sz="2400" b="0" i="1" smtClean="0">
                              <a:latin typeface="Cambria Math" panose="02040503050406030204" pitchFamily="18" charset="0"/>
                              <a:ea typeface="Cambria Math" panose="02040503050406030204" pitchFamily="18" charset="0"/>
                            </a:rPr>
                            <m:t>𝑗</m:t>
                          </m:r>
                          <m:r>
                            <a:rPr lang="en-US" sz="2400" b="0" i="1" smtClean="0">
                              <a:latin typeface="Cambria Math" panose="02040503050406030204" pitchFamily="18" charset="0"/>
                              <a:ea typeface="Cambria Math" panose="02040503050406030204" pitchFamily="18" charset="0"/>
                            </a:rPr>
                            <m:t>=0</m:t>
                          </m:r>
                        </m:sub>
                        <m:sup>
                          <m:r>
                            <a:rPr lang="en-US" sz="2400" b="0" i="1" smtClean="0">
                              <a:latin typeface="Cambria Math" panose="02040503050406030204" pitchFamily="18" charset="0"/>
                              <a:ea typeface="Cambria Math" panose="02040503050406030204" pitchFamily="18" charset="0"/>
                            </a:rPr>
                            <m:t>𝑑</m:t>
                          </m:r>
                          <m:r>
                            <a:rPr lang="en-US" sz="2400" b="0" i="1" smtClean="0">
                              <a:latin typeface="Cambria Math" panose="02040503050406030204" pitchFamily="18" charset="0"/>
                              <a:ea typeface="Cambria Math" panose="02040503050406030204" pitchFamily="18" charset="0"/>
                            </a:rPr>
                            <m:t>−1</m:t>
                          </m:r>
                        </m:sup>
                        <m:e>
                          <m:sSubSup>
                            <m:sSubSupPr>
                              <m:ctrlPr>
                                <a:rPr lang="en-US" sz="2400" b="0" i="1" smtClean="0">
                                  <a:latin typeface="Cambria Math" panose="02040503050406030204" pitchFamily="18" charset="0"/>
                                  <a:ea typeface="Cambria Math" panose="02040503050406030204" pitchFamily="18" charset="0"/>
                                </a:rPr>
                              </m:ctrlPr>
                            </m:sSubSupPr>
                            <m:e>
                              <m:r>
                                <a:rPr lang="en-US" sz="2400" b="0" i="1" smtClean="0">
                                  <a:latin typeface="Cambria Math" panose="02040503050406030204" pitchFamily="18" charset="0"/>
                                  <a:ea typeface="Cambria Math" panose="02040503050406030204" pitchFamily="18" charset="0"/>
                                </a:rPr>
                                <m:t>𝑤</m:t>
                              </m:r>
                            </m:e>
                            <m:sub>
                              <m:r>
                                <a:rPr lang="en-US" sz="2400" b="0" i="1" smtClean="0">
                                  <a:latin typeface="Cambria Math" panose="02040503050406030204" pitchFamily="18" charset="0"/>
                                  <a:ea typeface="Cambria Math" panose="02040503050406030204" pitchFamily="18" charset="0"/>
                                </a:rPr>
                                <m:t>𝑗</m:t>
                              </m:r>
                            </m:sub>
                            <m:sup>
                              <m:r>
                                <a:rPr lang="en-US" sz="2400" b="0" i="1" smtClean="0">
                                  <a:latin typeface="Cambria Math" panose="02040503050406030204" pitchFamily="18" charset="0"/>
                                  <a:ea typeface="Cambria Math" panose="02040503050406030204" pitchFamily="18" charset="0"/>
                                </a:rPr>
                                <m:t>2</m:t>
                              </m:r>
                            </m:sup>
                          </m:sSubSup>
                        </m:e>
                      </m:nary>
                    </m:oMath>
                  </m:oMathPara>
                </a14:m>
                <a:endParaRPr lang="es-ES_tradnl" sz="2400" dirty="0"/>
              </a:p>
              <a:p>
                <a:pPr marL="0" indent="0">
                  <a:buNone/>
                </a:pPr>
                <a:r>
                  <a:rPr lang="es-ES_tradnl" sz="2400" dirty="0"/>
                  <a:t>Llamado el termino de penalización por encogimiento. Este es pequeño cuando los coeficientes están cerca de cero. </a:t>
                </a:r>
              </a:p>
              <a:p>
                <a:pPr marL="0" indent="0">
                  <a:buNone/>
                </a:pPr>
                <a14:m>
                  <m:oMath xmlns:m="http://schemas.openxmlformats.org/officeDocument/2006/math">
                    <m:r>
                      <a:rPr lang="en-US" sz="2400" b="0" i="1" smtClean="0">
                        <a:latin typeface="Cambria Math" panose="02040503050406030204" pitchFamily="18" charset="0"/>
                        <a:ea typeface="Cambria Math" panose="02040503050406030204" pitchFamily="18" charset="0"/>
                      </a:rPr>
                      <m:t>𝛼</m:t>
                    </m:r>
                  </m:oMath>
                </a14:m>
                <a:r>
                  <a:rPr lang="el-GR" sz="2400" dirty="0"/>
                  <a:t> </a:t>
                </a:r>
                <a:r>
                  <a:rPr lang="es-ES_tradnl" sz="2400" dirty="0"/>
                  <a:t>funciona de control al impacto relativo de ambos términos. Cuando </a:t>
                </a:r>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l-GR" sz="2400" dirty="0"/>
                  <a:t> = 0, </a:t>
                </a:r>
                <a:r>
                  <a:rPr lang="es-ES_tradnl" sz="2400" dirty="0"/>
                  <a:t>es una regresión normal. En cambio, si </a:t>
                </a:r>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l-GR" sz="2400" dirty="0"/>
                  <a:t> </a:t>
                </a:r>
                <a:r>
                  <a:rPr lang="es-ES_tradnl" sz="2400" dirty="0"/>
                  <a:t>crece, el impacto de termino de penalización crece, y los coeficientes se acercan a cero.</a:t>
                </a:r>
              </a:p>
              <a:p>
                <a:pPr marL="0" indent="0">
                  <a:buNone/>
                </a:pPr>
                <a:r>
                  <a:rPr lang="es-ES_tradnl" sz="2400" dirty="0"/>
                  <a:t>La </a:t>
                </a:r>
                <a:r>
                  <a:rPr lang="es-ES_tradnl" sz="2400" b="1" dirty="0">
                    <a:solidFill>
                      <a:schemeClr val="accent3">
                        <a:lumMod val="60000"/>
                        <a:lumOff val="40000"/>
                      </a:schemeClr>
                    </a:solidFill>
                  </a:rPr>
                  <a:t>regresión de Ridge</a:t>
                </a:r>
                <a:r>
                  <a:rPr lang="es-ES_tradnl" sz="2400" dirty="0">
                    <a:solidFill>
                      <a:schemeClr val="accent3">
                        <a:lumMod val="60000"/>
                        <a:lumOff val="40000"/>
                      </a:schemeClr>
                    </a:solidFill>
                  </a:rPr>
                  <a:t> </a:t>
                </a:r>
                <a:r>
                  <a:rPr lang="es-ES_tradnl" sz="2400" dirty="0"/>
                  <a:t>genera un set de coeficientes por cada valor de </a:t>
                </a:r>
                <a14:m>
                  <m:oMath xmlns:m="http://schemas.openxmlformats.org/officeDocument/2006/math">
                    <m:r>
                      <a:rPr lang="en-US" sz="2400" b="0" i="1" smtClean="0">
                        <a:latin typeface="Cambria Math" panose="02040503050406030204" pitchFamily="18" charset="0"/>
                        <a:ea typeface="Cambria Math" panose="02040503050406030204" pitchFamily="18" charset="0"/>
                      </a:rPr>
                      <m:t>𝛼</m:t>
                    </m:r>
                  </m:oMath>
                </a14:m>
                <a:r>
                  <a:rPr lang="el-GR" sz="2400" dirty="0"/>
                  <a:t>. </a:t>
                </a:r>
                <a:r>
                  <a:rPr lang="es-ES_tradnl" sz="2400" dirty="0"/>
                  <a:t>Seleccionar un valor de </a:t>
                </a:r>
                <a14:m>
                  <m:oMath xmlns:m="http://schemas.openxmlformats.org/officeDocument/2006/math">
                    <m:r>
                      <a:rPr lang="en-US" sz="2400" i="1">
                        <a:latin typeface="Cambria Math" panose="02040503050406030204" pitchFamily="18" charset="0"/>
                        <a:ea typeface="Cambria Math" panose="02040503050406030204" pitchFamily="18" charset="0"/>
                      </a:rPr>
                      <m:t>𝛼</m:t>
                    </m:r>
                    <m:r>
                      <a:rPr lang="en-US" sz="2400" i="1">
                        <a:latin typeface="Cambria Math" panose="02040503050406030204" pitchFamily="18" charset="0"/>
                        <a:ea typeface="Cambria Math" panose="02040503050406030204" pitchFamily="18" charset="0"/>
                      </a:rPr>
                      <m:t> </m:t>
                    </m:r>
                  </m:oMath>
                </a14:m>
                <a:r>
                  <a:rPr lang="es-ES_tradnl" sz="2400" dirty="0"/>
                  <a:t>es difícil, y se deben usar métodos de validación cruzada.</a:t>
                </a:r>
              </a:p>
              <a:p>
                <a:endParaRPr lang="es-ES_tradnl" sz="2400" dirty="0"/>
              </a:p>
              <a:p>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699" t="-15333"/>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Tree>
    <p:extLst>
      <p:ext uri="{BB962C8B-B14F-4D97-AF65-F5344CB8AC3E}">
        <p14:creationId xmlns:p14="http://schemas.microsoft.com/office/powerpoint/2010/main" val="108535299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Ridge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66</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pPr marL="0" indent="0">
                  <a:buNone/>
                </a:pPr>
                <a:r>
                  <a:rPr lang="es-ES_tradnl" sz="2400" dirty="0"/>
                  <a:t>Notese que la penalización no toca la ordenada al origen b. Si </a:t>
                </a:r>
                <a14:m>
                  <m:oMath xmlns:m="http://schemas.openxmlformats.org/officeDocument/2006/math">
                    <m:r>
                      <a:rPr lang="en-US" sz="2400" b="0" i="1" smtClean="0">
                        <a:latin typeface="Cambria Math" panose="02040503050406030204" pitchFamily="18" charset="0"/>
                        <a:ea typeface="Cambria Math" panose="02040503050406030204" pitchFamily="18" charset="0"/>
                      </a:rPr>
                      <m:t>𝛼</m:t>
                    </m:r>
                  </m:oMath>
                </a14:m>
                <a:r>
                  <a:rPr lang="el-GR" sz="2400" dirty="0"/>
                  <a:t> </a:t>
                </a:r>
                <a:r>
                  <a:rPr lang="es-ES_tradnl" sz="2400" dirty="0"/>
                  <a:t>es ∞, todos los coeficientes son cero y b nos queda:</a:t>
                </a: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𝑏</m:t>
                      </m:r>
                      <m:r>
                        <a:rPr lang="en-US" sz="2400" b="0" i="1" smtClean="0">
                          <a:latin typeface="Cambria Math" panose="02040503050406030204" pitchFamily="18" charset="0"/>
                        </a:rPr>
                        <m:t>=</m:t>
                      </m:r>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1</m:t>
                          </m:r>
                        </m:num>
                        <m:den>
                          <m:r>
                            <a:rPr lang="en-US" sz="2400" b="0" i="1" smtClean="0">
                              <a:latin typeface="Cambria Math" panose="02040503050406030204" pitchFamily="18" charset="0"/>
                            </a:rPr>
                            <m:t>𝑁</m:t>
                          </m:r>
                        </m:den>
                      </m:f>
                      <m:nary>
                        <m:naryPr>
                          <m:chr m:val="∑"/>
                          <m:ctrlPr>
                            <a:rPr lang="es-ES_tradnl" sz="240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sSub>
                            <m:sSubPr>
                              <m:ctrlPr>
                                <a:rPr lang="es-ES_tradnl"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e>
                      </m:nary>
                    </m:oMath>
                  </m:oMathPara>
                </a14:m>
                <a:endParaRPr lang="es-ES_tradnl" sz="2400" dirty="0"/>
              </a:p>
              <a:p>
                <a:pPr marL="0" indent="0">
                  <a:buNone/>
                </a:pPr>
                <a:endParaRPr lang="es-ES_tradnl" sz="2400" dirty="0"/>
              </a:p>
              <a:p>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932" t="-6333" b="-1333"/>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spTree>
    <p:extLst>
      <p:ext uri="{BB962C8B-B14F-4D97-AF65-F5344CB8AC3E}">
        <p14:creationId xmlns:p14="http://schemas.microsoft.com/office/powerpoint/2010/main" val="239501668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Ridge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67</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pic>
        <p:nvPicPr>
          <p:cNvPr id="10" name="text15ds9721.png" descr="text15ds9721.png">
            <a:extLst>
              <a:ext uri="{FF2B5EF4-FFF2-40B4-BE49-F238E27FC236}">
                <a16:creationId xmlns:a16="http://schemas.microsoft.com/office/drawing/2014/main" id="{F2ADF875-36D6-48CD-C176-55AB12C2A828}"/>
              </a:ext>
            </a:extLst>
          </p:cNvPr>
          <p:cNvPicPr>
            <a:picLocks noChangeAspect="1"/>
          </p:cNvPicPr>
          <p:nvPr/>
        </p:nvPicPr>
        <p:blipFill>
          <a:blip r:embed="rId4"/>
          <a:stretch>
            <a:fillRect/>
          </a:stretch>
        </p:blipFill>
        <p:spPr>
          <a:xfrm>
            <a:off x="3648487" y="1912156"/>
            <a:ext cx="4895025" cy="4211096"/>
          </a:xfrm>
          <a:prstGeom prst="rect">
            <a:avLst/>
          </a:prstGeom>
          <a:ln w="12700">
            <a:miter lim="400000"/>
          </a:ln>
        </p:spPr>
      </p:pic>
      <p:sp>
        <p:nvSpPr>
          <p:cNvPr id="11" name="TextBox 10">
            <a:extLst>
              <a:ext uri="{FF2B5EF4-FFF2-40B4-BE49-F238E27FC236}">
                <a16:creationId xmlns:a16="http://schemas.microsoft.com/office/drawing/2014/main" id="{DC34DD60-6DAA-D5C7-D223-FCCB31A1A432}"/>
              </a:ext>
            </a:extLst>
          </p:cNvPr>
          <p:cNvSpPr txBox="1"/>
          <p:nvPr/>
        </p:nvSpPr>
        <p:spPr>
          <a:xfrm>
            <a:off x="8338937" y="1980452"/>
            <a:ext cx="110637" cy="230832"/>
          </a:xfrm>
          <a:prstGeom prst="rect">
            <a:avLst/>
          </a:prstGeom>
          <a:solidFill>
            <a:schemeClr val="bg1"/>
          </a:solidFill>
        </p:spPr>
        <p:txBody>
          <a:bodyPr wrap="square" lIns="0" rIns="0" bIns="0" rtlCol="0">
            <a:spAutoFit/>
          </a:bodyPr>
          <a:lstStyle/>
          <a:p>
            <a:r>
              <a:rPr lang="es-ES_tradnl" sz="1200" dirty="0"/>
              <a:t>0</a:t>
            </a:r>
          </a:p>
        </p:txBody>
      </p:sp>
      <p:sp>
        <p:nvSpPr>
          <p:cNvPr id="12" name="TextBox 11">
            <a:extLst>
              <a:ext uri="{FF2B5EF4-FFF2-40B4-BE49-F238E27FC236}">
                <a16:creationId xmlns:a16="http://schemas.microsoft.com/office/drawing/2014/main" id="{8FE03505-C738-3C6D-270B-466AC588FC43}"/>
              </a:ext>
            </a:extLst>
          </p:cNvPr>
          <p:cNvSpPr txBox="1"/>
          <p:nvPr/>
        </p:nvSpPr>
        <p:spPr>
          <a:xfrm>
            <a:off x="8334876" y="2177710"/>
            <a:ext cx="110637" cy="230832"/>
          </a:xfrm>
          <a:prstGeom prst="rect">
            <a:avLst/>
          </a:prstGeom>
          <a:solidFill>
            <a:schemeClr val="bg1"/>
          </a:solidFill>
        </p:spPr>
        <p:txBody>
          <a:bodyPr wrap="square" lIns="0" rIns="0" bIns="0" rtlCol="0">
            <a:spAutoFit/>
          </a:bodyPr>
          <a:lstStyle/>
          <a:p>
            <a:r>
              <a:rPr lang="es-ES_tradnl" sz="1200" dirty="0"/>
              <a:t>1</a:t>
            </a:r>
          </a:p>
        </p:txBody>
      </p:sp>
      <p:sp>
        <p:nvSpPr>
          <p:cNvPr id="13" name="TextBox 12">
            <a:extLst>
              <a:ext uri="{FF2B5EF4-FFF2-40B4-BE49-F238E27FC236}">
                <a16:creationId xmlns:a16="http://schemas.microsoft.com/office/drawing/2014/main" id="{0E503E57-6FD0-09A3-8C58-A847CBC6852D}"/>
              </a:ext>
            </a:extLst>
          </p:cNvPr>
          <p:cNvSpPr txBox="1"/>
          <p:nvPr/>
        </p:nvSpPr>
        <p:spPr>
          <a:xfrm>
            <a:off x="8334876" y="2400236"/>
            <a:ext cx="110637" cy="230832"/>
          </a:xfrm>
          <a:prstGeom prst="rect">
            <a:avLst/>
          </a:prstGeom>
          <a:solidFill>
            <a:schemeClr val="bg1"/>
          </a:solidFill>
        </p:spPr>
        <p:txBody>
          <a:bodyPr wrap="square" lIns="0" rIns="0" bIns="0" rtlCol="0">
            <a:spAutoFit/>
          </a:bodyPr>
          <a:lstStyle/>
          <a:p>
            <a:r>
              <a:rPr lang="es-ES_tradnl" sz="1200" dirty="0"/>
              <a:t>2</a:t>
            </a:r>
          </a:p>
        </p:txBody>
      </p:sp>
      <p:sp>
        <p:nvSpPr>
          <p:cNvPr id="14" name="TextBox 13">
            <a:extLst>
              <a:ext uri="{FF2B5EF4-FFF2-40B4-BE49-F238E27FC236}">
                <a16:creationId xmlns:a16="http://schemas.microsoft.com/office/drawing/2014/main" id="{50049A95-BCEA-5708-D10F-2CB2546E66E0}"/>
              </a:ext>
            </a:extLst>
          </p:cNvPr>
          <p:cNvSpPr txBox="1"/>
          <p:nvPr/>
        </p:nvSpPr>
        <p:spPr>
          <a:xfrm>
            <a:off x="8330815" y="2597494"/>
            <a:ext cx="110637" cy="230832"/>
          </a:xfrm>
          <a:prstGeom prst="rect">
            <a:avLst/>
          </a:prstGeom>
          <a:solidFill>
            <a:schemeClr val="bg1"/>
          </a:solidFill>
        </p:spPr>
        <p:txBody>
          <a:bodyPr wrap="square" lIns="0" rIns="0" bIns="0" rtlCol="0">
            <a:spAutoFit/>
          </a:bodyPr>
          <a:lstStyle/>
          <a:p>
            <a:r>
              <a:rPr lang="es-ES_tradnl" sz="1200" dirty="0"/>
              <a:t>3</a:t>
            </a:r>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9A11F3A9-55CC-E2D6-5D06-E46DF791BE5F}"/>
                  </a:ext>
                </a:extLst>
              </p:cNvPr>
              <p:cNvSpPr txBox="1"/>
              <p:nvPr/>
            </p:nvSpPr>
            <p:spPr>
              <a:xfrm>
                <a:off x="5901587" y="5846253"/>
                <a:ext cx="476988" cy="276999"/>
              </a:xfrm>
              <a:prstGeom prst="rect">
                <a:avLst/>
              </a:prstGeom>
              <a:solidFill>
                <a:schemeClr val="bg1"/>
              </a:solidFill>
            </p:spPr>
            <p:txBody>
              <a:bodyPr wrap="square" tIns="0" bIns="0" rtlCol="0">
                <a:spAutoFit/>
              </a:bodyPr>
              <a:lstStyle/>
              <a:p>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ea typeface="Cambria Math" panose="02040503050406030204" pitchFamily="18" charset="0"/>
                        </a:rPr>
                        <m:t>𝛼</m:t>
                      </m:r>
                    </m:oMath>
                  </m:oMathPara>
                </a14:m>
                <a:endParaRPr lang="es-ES_tradnl" dirty="0"/>
              </a:p>
            </p:txBody>
          </p:sp>
        </mc:Choice>
        <mc:Fallback xmlns="">
          <p:sp>
            <p:nvSpPr>
              <p:cNvPr id="15" name="TextBox 14">
                <a:extLst>
                  <a:ext uri="{FF2B5EF4-FFF2-40B4-BE49-F238E27FC236}">
                    <a16:creationId xmlns:a16="http://schemas.microsoft.com/office/drawing/2014/main" id="{9A11F3A9-55CC-E2D6-5D06-E46DF791BE5F}"/>
                  </a:ext>
                </a:extLst>
              </p:cNvPr>
              <p:cNvSpPr txBox="1">
                <a:spLocks noRot="1" noChangeAspect="1" noMove="1" noResize="1" noEditPoints="1" noAdjustHandles="1" noChangeArrowheads="1" noChangeShapeType="1" noTextEdit="1"/>
              </p:cNvSpPr>
              <p:nvPr/>
            </p:nvSpPr>
            <p:spPr>
              <a:xfrm>
                <a:off x="5901587" y="5846253"/>
                <a:ext cx="476988" cy="276999"/>
              </a:xfrm>
              <a:prstGeom prst="rect">
                <a:avLst/>
              </a:prstGeom>
              <a:blipFill>
                <a:blip r:embed="rId5"/>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150868805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Ridge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68</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605280"/>
                <a:ext cx="10890730" cy="4323933"/>
              </a:xfrm>
            </p:spPr>
            <p:txBody>
              <a:bodyPr>
                <a:normAutofit fontScale="85000" lnSpcReduction="20000"/>
              </a:bodyPr>
              <a:lstStyle/>
              <a:p>
                <a:pPr marL="0" indent="0">
                  <a:buNone/>
                </a:pPr>
                <a:r>
                  <a:rPr lang="es-ES_tradnl" sz="2400" i="1" dirty="0"/>
                  <a:t>¿Para qué nos sirve?</a:t>
                </a:r>
              </a:p>
              <a:p>
                <a:pPr marL="0" indent="0">
                  <a:buNone/>
                </a:pPr>
                <a:r>
                  <a:rPr lang="es-ES_tradnl" sz="2400" dirty="0"/>
                  <a:t>La ventaja de la regresión de Ridge sobre la regresión lineal de mínimos cuadrados tiene su origen en el equilibrio entre sesgo y varianza. A medida que </a:t>
                </a:r>
                <a14:m>
                  <m:oMath xmlns:m="http://schemas.openxmlformats.org/officeDocument/2006/math">
                    <m:r>
                      <a:rPr lang="en-US" sz="2400" b="0" i="1" smtClean="0">
                        <a:latin typeface="Cambria Math" panose="02040503050406030204" pitchFamily="18" charset="0"/>
                        <a:ea typeface="Cambria Math" panose="02040503050406030204" pitchFamily="18" charset="0"/>
                      </a:rPr>
                      <m:t>𝛼</m:t>
                    </m:r>
                    <m:r>
                      <a:rPr lang="en-US" sz="2400" b="0" i="1" smtClean="0">
                        <a:latin typeface="Cambria Math" panose="02040503050406030204" pitchFamily="18" charset="0"/>
                        <a:ea typeface="Cambria Math" panose="02040503050406030204" pitchFamily="18" charset="0"/>
                      </a:rPr>
                      <m:t> </m:t>
                    </m:r>
                  </m:oMath>
                </a14:m>
                <a:r>
                  <a:rPr lang="es-ES_tradnl" sz="2400" dirty="0"/>
                  <a:t>aumenta, la </a:t>
                </a:r>
                <a:r>
                  <a:rPr lang="es-ES_tradnl" sz="2400" b="1" dirty="0">
                    <a:solidFill>
                      <a:schemeClr val="accent3">
                        <a:lumMod val="60000"/>
                        <a:lumOff val="40000"/>
                      </a:schemeClr>
                    </a:solidFill>
                  </a:rPr>
                  <a:t>flexibilidad del ajuste disminuye</a:t>
                </a:r>
                <a:r>
                  <a:rPr lang="es-ES_tradnl" sz="2400" dirty="0"/>
                  <a:t>, lo que lleva a una </a:t>
                </a:r>
                <a:r>
                  <a:rPr lang="es-ES_tradnl" sz="2400" b="1" dirty="0">
                    <a:solidFill>
                      <a:schemeClr val="accent6">
                        <a:lumMod val="60000"/>
                        <a:lumOff val="40000"/>
                      </a:schemeClr>
                    </a:solidFill>
                  </a:rPr>
                  <a:t>menor varianza</a:t>
                </a:r>
                <a:r>
                  <a:rPr lang="es-ES_tradnl" sz="2400" dirty="0"/>
                  <a:t>, pero a un </a:t>
                </a:r>
                <a:r>
                  <a:rPr lang="es-ES_tradnl" sz="2400" b="1" dirty="0">
                    <a:solidFill>
                      <a:schemeClr val="accent1">
                        <a:lumMod val="60000"/>
                        <a:lumOff val="40000"/>
                      </a:schemeClr>
                    </a:solidFill>
                  </a:rPr>
                  <a:t>mayor sesgo</a:t>
                </a:r>
                <a:r>
                  <a:rPr lang="es-ES_tradnl" sz="2400" dirty="0"/>
                  <a:t>.</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r>
                  <a:rPr lang="es-ES_tradnl" sz="2400" dirty="0">
                    <a:solidFill>
                      <a:schemeClr val="bg1"/>
                    </a:solidFill>
                  </a:rPr>
                  <a:t>D</a:t>
                </a:r>
              </a:p>
              <a:p>
                <a:pPr marL="0" indent="0">
                  <a:buNone/>
                </a:pPr>
                <a:r>
                  <a:rPr lang="es-ES_tradnl" sz="2400" dirty="0">
                    <a:solidFill>
                      <a:schemeClr val="bg1"/>
                    </a:solidFill>
                  </a:rPr>
                  <a:t>D</a:t>
                </a:r>
              </a:p>
              <a:p>
                <a:pPr marL="0" indent="0">
                  <a:buNone/>
                </a:pPr>
                <a:r>
                  <a:rPr lang="es-ES_tradnl" sz="2400" dirty="0">
                    <a:solidFill>
                      <a:schemeClr val="bg1"/>
                    </a:solidFill>
                  </a:rPr>
                  <a:t>D</a:t>
                </a:r>
              </a:p>
              <a:p>
                <a:pPr marL="0" indent="0">
                  <a:buNone/>
                </a:pPr>
                <a:r>
                  <a:rPr lang="es-ES_tradnl" sz="2400" dirty="0">
                    <a:solidFill>
                      <a:schemeClr val="bg1"/>
                    </a:solidFill>
                  </a:rPr>
                  <a:t>d</a:t>
                </a:r>
              </a:p>
              <a:p>
                <a:pPr marL="0" indent="0">
                  <a:buNone/>
                </a:pPr>
                <a:endParaRPr lang="es-ES_tradnl" sz="2400" dirty="0"/>
              </a:p>
              <a:p>
                <a:pPr marL="0" indent="0">
                  <a:buNone/>
                </a:pPr>
                <a:endParaRPr lang="es-ES_tradnl" sz="2400" dirty="0"/>
              </a:p>
              <a:p>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605280"/>
                <a:ext cx="10890730" cy="4323933"/>
              </a:xfrm>
              <a:blipFill>
                <a:blip r:embed="rId3"/>
                <a:stretch>
                  <a:fillRect l="-699" t="-1754"/>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pic>
        <p:nvPicPr>
          <p:cNvPr id="8" name="text15ds972s1.png" descr="text15ds972s1.png">
            <a:extLst>
              <a:ext uri="{FF2B5EF4-FFF2-40B4-BE49-F238E27FC236}">
                <a16:creationId xmlns:a16="http://schemas.microsoft.com/office/drawing/2014/main" id="{18C7C94C-935D-921E-CF66-21D3FF69D40F}"/>
              </a:ext>
            </a:extLst>
          </p:cNvPr>
          <p:cNvPicPr>
            <a:picLocks noChangeAspect="1"/>
          </p:cNvPicPr>
          <p:nvPr/>
        </p:nvPicPr>
        <p:blipFill>
          <a:blip r:embed="rId5"/>
          <a:stretch>
            <a:fillRect/>
          </a:stretch>
        </p:blipFill>
        <p:spPr>
          <a:xfrm>
            <a:off x="3845862" y="3109979"/>
            <a:ext cx="3917573" cy="2909792"/>
          </a:xfrm>
          <a:prstGeom prst="rect">
            <a:avLst/>
          </a:prstGeom>
          <a:ln w="12700">
            <a:miter lim="400000"/>
          </a:ln>
        </p:spPr>
      </p:pic>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6AD99F07-A5E2-D805-BB71-BF69C59CCBE6}"/>
                  </a:ext>
                </a:extLst>
              </p:cNvPr>
              <p:cNvSpPr txBox="1"/>
              <p:nvPr/>
            </p:nvSpPr>
            <p:spPr>
              <a:xfrm>
                <a:off x="5901587" y="5864009"/>
                <a:ext cx="476988" cy="276999"/>
              </a:xfrm>
              <a:prstGeom prst="rect">
                <a:avLst/>
              </a:prstGeom>
              <a:solidFill>
                <a:schemeClr val="bg1"/>
              </a:solidFill>
            </p:spPr>
            <p:txBody>
              <a:bodyPr wrap="square" tIns="0" bIns="0" rtlCol="0">
                <a:spAutoFit/>
              </a:bodyPr>
              <a:lstStyle/>
              <a:p>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ea typeface="Cambria Math" panose="02040503050406030204" pitchFamily="18" charset="0"/>
                        </a:rPr>
                        <m:t>𝛼</m:t>
                      </m:r>
                    </m:oMath>
                  </m:oMathPara>
                </a14:m>
                <a:endParaRPr lang="es-ES_tradnl" dirty="0"/>
              </a:p>
            </p:txBody>
          </p:sp>
        </mc:Choice>
        <mc:Fallback xmlns="">
          <p:sp>
            <p:nvSpPr>
              <p:cNvPr id="9" name="TextBox 8">
                <a:extLst>
                  <a:ext uri="{FF2B5EF4-FFF2-40B4-BE49-F238E27FC236}">
                    <a16:creationId xmlns:a16="http://schemas.microsoft.com/office/drawing/2014/main" id="{6AD99F07-A5E2-D805-BB71-BF69C59CCBE6}"/>
                  </a:ext>
                </a:extLst>
              </p:cNvPr>
              <p:cNvSpPr txBox="1">
                <a:spLocks noRot="1" noChangeAspect="1" noMove="1" noResize="1" noEditPoints="1" noAdjustHandles="1" noChangeArrowheads="1" noChangeShapeType="1" noTextEdit="1"/>
              </p:cNvSpPr>
              <p:nvPr/>
            </p:nvSpPr>
            <p:spPr>
              <a:xfrm>
                <a:off x="5901587" y="5864009"/>
                <a:ext cx="476988" cy="276999"/>
              </a:xfrm>
              <a:prstGeom prst="rect">
                <a:avLst/>
              </a:prstGeom>
              <a:blipFill>
                <a:blip r:embed="rId6"/>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144220299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Ridge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69</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645920"/>
            <a:ext cx="10890730" cy="4283293"/>
          </a:xfrm>
        </p:spPr>
        <p:txBody>
          <a:bodyPr>
            <a:normAutofit fontScale="85000" lnSpcReduction="20000"/>
          </a:bodyPr>
          <a:lstStyle/>
          <a:p>
            <a:pPr marL="0" indent="0">
              <a:buNone/>
            </a:pPr>
            <a:r>
              <a:rPr lang="es-ES_tradnl" sz="2400" i="1" dirty="0"/>
              <a:t>¿Para qué nos sirve?</a:t>
            </a:r>
          </a:p>
          <a:p>
            <a:pPr marL="0" indent="0">
              <a:buNone/>
            </a:pPr>
            <a:r>
              <a:rPr lang="es-ES_tradnl" sz="2400" dirty="0"/>
              <a:t>En general, cuando la verdadera relación es lineal, la regresión lineal tiene mucha varianza. Esto principalmente ocurre cuando el </a:t>
            </a:r>
            <a:r>
              <a:rPr lang="es-ES_tradnl" sz="2400" b="1" dirty="0">
                <a:solidFill>
                  <a:schemeClr val="accent6"/>
                </a:solidFill>
              </a:rPr>
              <a:t>número de observaciones es cercano al número de coeficientes</a:t>
            </a:r>
            <a:r>
              <a:rPr lang="es-ES_tradnl" sz="2400" dirty="0"/>
              <a:t>. En estos casos, la regresión de Ridge funciona mejor.</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r>
              <a:rPr lang="es-ES_tradnl" sz="2400" dirty="0">
                <a:solidFill>
                  <a:schemeClr val="bg1"/>
                </a:solidFill>
              </a:rPr>
              <a:t>D</a:t>
            </a:r>
          </a:p>
          <a:p>
            <a:pPr marL="0" indent="0">
              <a:buNone/>
            </a:pPr>
            <a:r>
              <a:rPr lang="es-ES_tradnl" sz="2400" dirty="0">
                <a:solidFill>
                  <a:schemeClr val="bg1"/>
                </a:solidFill>
              </a:rPr>
              <a:t>D</a:t>
            </a:r>
          </a:p>
          <a:p>
            <a:pPr marL="0" indent="0">
              <a:buNone/>
            </a:pPr>
            <a:r>
              <a:rPr lang="es-ES_tradnl" sz="2400" dirty="0">
                <a:solidFill>
                  <a:schemeClr val="bg1"/>
                </a:solidFill>
              </a:rPr>
              <a:t>D</a:t>
            </a:r>
          </a:p>
          <a:p>
            <a:pPr marL="0" indent="0">
              <a:buNone/>
            </a:pPr>
            <a:r>
              <a:rPr lang="es-ES_tradnl" sz="2400" dirty="0">
                <a:solidFill>
                  <a:schemeClr val="bg1"/>
                </a:solidFill>
              </a:rPr>
              <a:t>d</a:t>
            </a:r>
          </a:p>
          <a:p>
            <a:pPr marL="0" indent="0">
              <a:buNone/>
            </a:pPr>
            <a:endParaRPr lang="es-ES_tradnl" sz="2400" dirty="0"/>
          </a:p>
          <a:p>
            <a:pPr marL="0" indent="0">
              <a:buNone/>
            </a:pPr>
            <a:endParaRPr lang="es-ES_tradnl" sz="2400" dirty="0"/>
          </a:p>
          <a:p>
            <a:endParaRPr lang="es-ES_tradnl" sz="2400" dirty="0"/>
          </a:p>
          <a:p>
            <a:pPr marL="0" indent="0">
              <a:buNone/>
            </a:pPr>
            <a:endParaRPr lang="es-ES_tradnl" sz="2400"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pic>
        <p:nvPicPr>
          <p:cNvPr id="8" name="text15ds972s1.png" descr="text15ds972s1.png">
            <a:extLst>
              <a:ext uri="{FF2B5EF4-FFF2-40B4-BE49-F238E27FC236}">
                <a16:creationId xmlns:a16="http://schemas.microsoft.com/office/drawing/2014/main" id="{18C7C94C-935D-921E-CF66-21D3FF69D40F}"/>
              </a:ext>
            </a:extLst>
          </p:cNvPr>
          <p:cNvPicPr>
            <a:picLocks noChangeAspect="1"/>
          </p:cNvPicPr>
          <p:nvPr/>
        </p:nvPicPr>
        <p:blipFill>
          <a:blip r:embed="rId4"/>
          <a:stretch>
            <a:fillRect/>
          </a:stretch>
        </p:blipFill>
        <p:spPr>
          <a:xfrm>
            <a:off x="3845862" y="3109979"/>
            <a:ext cx="3917573" cy="2909792"/>
          </a:xfrm>
          <a:prstGeom prst="rect">
            <a:avLst/>
          </a:prstGeom>
          <a:ln w="12700">
            <a:miter lim="400000"/>
          </a:ln>
        </p:spPr>
      </p:pic>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72969F28-2A6B-203A-D8CC-4ED448ABC964}"/>
                  </a:ext>
                </a:extLst>
              </p:cNvPr>
              <p:cNvSpPr txBox="1"/>
              <p:nvPr/>
            </p:nvSpPr>
            <p:spPr>
              <a:xfrm>
                <a:off x="5901587" y="5864009"/>
                <a:ext cx="476988" cy="276999"/>
              </a:xfrm>
              <a:prstGeom prst="rect">
                <a:avLst/>
              </a:prstGeom>
              <a:solidFill>
                <a:schemeClr val="bg1"/>
              </a:solidFill>
            </p:spPr>
            <p:txBody>
              <a:bodyPr wrap="square" tIns="0" bIns="0" rtlCol="0">
                <a:spAutoFit/>
              </a:bodyPr>
              <a:lstStyle/>
              <a:p>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ea typeface="Cambria Math" panose="02040503050406030204" pitchFamily="18" charset="0"/>
                        </a:rPr>
                        <m:t>𝛼</m:t>
                      </m:r>
                    </m:oMath>
                  </m:oMathPara>
                </a14:m>
                <a:endParaRPr lang="es-ES_tradnl" dirty="0"/>
              </a:p>
            </p:txBody>
          </p:sp>
        </mc:Choice>
        <mc:Fallback xmlns="">
          <p:sp>
            <p:nvSpPr>
              <p:cNvPr id="9" name="TextBox 8">
                <a:extLst>
                  <a:ext uri="{FF2B5EF4-FFF2-40B4-BE49-F238E27FC236}">
                    <a16:creationId xmlns:a16="http://schemas.microsoft.com/office/drawing/2014/main" id="{72969F28-2A6B-203A-D8CC-4ED448ABC964}"/>
                  </a:ext>
                </a:extLst>
              </p:cNvPr>
              <p:cNvSpPr txBox="1">
                <a:spLocks noRot="1" noChangeAspect="1" noMove="1" noResize="1" noEditPoints="1" noAdjustHandles="1" noChangeArrowheads="1" noChangeShapeType="1" noTextEdit="1"/>
              </p:cNvSpPr>
              <p:nvPr/>
            </p:nvSpPr>
            <p:spPr>
              <a:xfrm>
                <a:off x="5901587" y="5864009"/>
                <a:ext cx="476988" cy="276999"/>
              </a:xfrm>
              <a:prstGeom prst="rect">
                <a:avLst/>
              </a:prstGeom>
              <a:blipFill>
                <a:blip r:embed="rId5"/>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36649271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FORMAS DE APRENDIZAJE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890730" cy="3969785"/>
          </a:xfrm>
        </p:spPr>
        <p:txBody>
          <a:bodyPr>
            <a:normAutofit/>
          </a:bodyPr>
          <a:lstStyle/>
          <a:p>
            <a:pPr marL="0" indent="0">
              <a:buNone/>
            </a:pPr>
            <a:r>
              <a:rPr lang="es-ES" sz="1800" dirty="0"/>
              <a:t>Tipos de aprendizajes</a:t>
            </a:r>
          </a:p>
          <a:p>
            <a:r>
              <a:rPr lang="es-ES" sz="1800" b="1" dirty="0">
                <a:solidFill>
                  <a:schemeClr val="accent6">
                    <a:lumMod val="60000"/>
                    <a:lumOff val="40000"/>
                  </a:schemeClr>
                </a:solidFill>
              </a:rPr>
              <a:t>Aprendizaje supervisado: </a:t>
            </a:r>
            <a:r>
              <a:rPr lang="es-ES" sz="1800" dirty="0"/>
              <a:t>El modelo observa pares de entradas-salidas y aprende la relación entre ellos. Es decir, en este tipo de aprendizaje, conocemos el valor de y y se lo enseñamos al modelo.</a:t>
            </a:r>
            <a:endParaRPr lang="es-ES" sz="1800" b="1" dirty="0">
              <a:solidFill>
                <a:schemeClr val="accent3">
                  <a:lumMod val="75000"/>
                </a:schemeClr>
              </a:solidFill>
            </a:endParaRPr>
          </a:p>
          <a:p>
            <a:r>
              <a:rPr lang="es-ES" sz="1800" b="1" dirty="0">
                <a:solidFill>
                  <a:schemeClr val="accent3">
                    <a:lumMod val="75000"/>
                  </a:schemeClr>
                </a:solidFill>
              </a:rPr>
              <a:t>Aprendizaje no supervisado: </a:t>
            </a:r>
            <a:r>
              <a:rPr lang="es-ES" sz="1800" dirty="0"/>
              <a:t>El modelo aprende patrones de la entrada sin ninguna retroalimentación. Es decir, no contamos con </a:t>
            </a:r>
            <a:r>
              <a:rPr lang="es-ES" sz="1800" b="1" dirty="0">
                <a:solidFill>
                  <a:schemeClr val="accent1">
                    <a:lumMod val="75000"/>
                  </a:schemeClr>
                </a:solidFill>
              </a:rPr>
              <a:t>y</a:t>
            </a:r>
            <a:r>
              <a:rPr lang="es-ES" sz="1800" dirty="0"/>
              <a:t> de antemano.</a:t>
            </a:r>
          </a:p>
          <a:p>
            <a:r>
              <a:rPr lang="es-ES" sz="1800" b="1" dirty="0">
                <a:solidFill>
                  <a:srgbClr val="00B0F0"/>
                </a:solidFill>
              </a:rPr>
              <a:t>Aprendizaje por refuerzo</a:t>
            </a:r>
            <a:r>
              <a:rPr lang="es-ES" sz="1800" dirty="0">
                <a:solidFill>
                  <a:srgbClr val="00B0F0"/>
                </a:solidFill>
              </a:rPr>
              <a:t>: </a:t>
            </a:r>
            <a:r>
              <a:rPr lang="es-ES" sz="1800" dirty="0"/>
              <a:t>El agente aprende con una serie de refuerzos: recompensas y castigos. Depende del agente decidir cuál de las acciones anteriores al refuerzo fue la más responsable de él y modificar sus acciones para apuntar a más recompensas en el futuro.</a:t>
            </a:r>
          </a:p>
          <a:p>
            <a:endParaRPr lang="es-ES" sz="1800" dirty="0"/>
          </a:p>
          <a:p>
            <a:pPr marL="457200" lvl="1" indent="0">
              <a:buNone/>
            </a:pPr>
            <a:endParaRPr lang="es-ES" sz="1400"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Tree>
    <p:extLst>
      <p:ext uri="{BB962C8B-B14F-4D97-AF65-F5344CB8AC3E}">
        <p14:creationId xmlns:p14="http://schemas.microsoft.com/office/powerpoint/2010/main" val="394752071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Lasso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70</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fontScale="77500" lnSpcReduction="20000"/>
              </a:bodyPr>
              <a:lstStyle/>
              <a:p>
                <a:pPr marL="0" indent="0">
                  <a:buNone/>
                </a:pPr>
                <a:r>
                  <a:rPr lang="es-ES_tradnl" sz="2400" dirty="0"/>
                  <a:t>La regresión de Ridge, a priori, nos parece interesante para hacer una selección de modelo, ya que, jugando con </a:t>
                </a:r>
                <a14:m>
                  <m:oMath xmlns:m="http://schemas.openxmlformats.org/officeDocument/2006/math">
                    <m:r>
                      <a:rPr lang="en-US" sz="2400" b="0" i="1" smtClean="0">
                        <a:latin typeface="Cambria Math" panose="02040503050406030204" pitchFamily="18" charset="0"/>
                        <a:ea typeface="Cambria Math" panose="02040503050406030204" pitchFamily="18" charset="0"/>
                      </a:rPr>
                      <m:t>𝛼</m:t>
                    </m:r>
                  </m:oMath>
                </a14:m>
                <a:r>
                  <a:rPr lang="es-ES_tradnl" sz="2400" dirty="0"/>
                  <a:t> podemos ver si algún coeficiente se hace cero:</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r>
                  <a:rPr lang="es-ES_tradnl" sz="2400" dirty="0">
                    <a:solidFill>
                      <a:schemeClr val="bg1"/>
                    </a:solidFill>
                  </a:rPr>
                  <a:t>d</a:t>
                </a:r>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583" t="-1333" b="-667"/>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pic>
        <p:nvPicPr>
          <p:cNvPr id="10" name="text15ds9721.png" descr="text15ds9721.png">
            <a:extLst>
              <a:ext uri="{FF2B5EF4-FFF2-40B4-BE49-F238E27FC236}">
                <a16:creationId xmlns:a16="http://schemas.microsoft.com/office/drawing/2014/main" id="{38D0BEC0-E600-8F38-11A9-A79DC1590AA4}"/>
              </a:ext>
            </a:extLst>
          </p:cNvPr>
          <p:cNvPicPr>
            <a:picLocks noChangeAspect="1"/>
          </p:cNvPicPr>
          <p:nvPr/>
        </p:nvPicPr>
        <p:blipFill>
          <a:blip r:embed="rId5"/>
          <a:stretch>
            <a:fillRect/>
          </a:stretch>
        </p:blipFill>
        <p:spPr>
          <a:xfrm>
            <a:off x="715383" y="2991643"/>
            <a:ext cx="3586031" cy="3084994"/>
          </a:xfrm>
          <a:prstGeom prst="rect">
            <a:avLst/>
          </a:prstGeom>
          <a:ln w="12700">
            <a:miter lim="400000"/>
          </a:ln>
        </p:spPr>
      </p:pic>
      <p:sp>
        <p:nvSpPr>
          <p:cNvPr id="11" name="TextBox 10">
            <a:extLst>
              <a:ext uri="{FF2B5EF4-FFF2-40B4-BE49-F238E27FC236}">
                <a16:creationId xmlns:a16="http://schemas.microsoft.com/office/drawing/2014/main" id="{32188BF9-64B6-3F03-7844-24B42872AB2E}"/>
              </a:ext>
            </a:extLst>
          </p:cNvPr>
          <p:cNvSpPr txBox="1"/>
          <p:nvPr/>
        </p:nvSpPr>
        <p:spPr>
          <a:xfrm>
            <a:off x="4147242" y="3059669"/>
            <a:ext cx="81051" cy="138499"/>
          </a:xfrm>
          <a:prstGeom prst="rect">
            <a:avLst/>
          </a:prstGeom>
          <a:solidFill>
            <a:schemeClr val="bg1"/>
          </a:solidFill>
        </p:spPr>
        <p:txBody>
          <a:bodyPr wrap="square" lIns="0" tIns="0" rIns="0" bIns="0" rtlCol="0">
            <a:spAutoFit/>
          </a:bodyPr>
          <a:lstStyle/>
          <a:p>
            <a:r>
              <a:rPr lang="es-ES_tradnl" sz="900" dirty="0"/>
              <a:t>0</a:t>
            </a:r>
          </a:p>
        </p:txBody>
      </p:sp>
      <p:sp>
        <p:nvSpPr>
          <p:cNvPr id="15" name="TextBox 14">
            <a:extLst>
              <a:ext uri="{FF2B5EF4-FFF2-40B4-BE49-F238E27FC236}">
                <a16:creationId xmlns:a16="http://schemas.microsoft.com/office/drawing/2014/main" id="{EA2B8CFA-0E76-5380-A58B-48170A2A822A}"/>
              </a:ext>
            </a:extLst>
          </p:cNvPr>
          <p:cNvSpPr txBox="1"/>
          <p:nvPr/>
        </p:nvSpPr>
        <p:spPr>
          <a:xfrm>
            <a:off x="4147241" y="3225383"/>
            <a:ext cx="81051" cy="138499"/>
          </a:xfrm>
          <a:prstGeom prst="rect">
            <a:avLst/>
          </a:prstGeom>
          <a:solidFill>
            <a:schemeClr val="bg1"/>
          </a:solidFill>
        </p:spPr>
        <p:txBody>
          <a:bodyPr wrap="square" lIns="0" tIns="0" rIns="0" bIns="0" rtlCol="0">
            <a:spAutoFit/>
          </a:bodyPr>
          <a:lstStyle/>
          <a:p>
            <a:r>
              <a:rPr lang="es-ES_tradnl" sz="900" dirty="0"/>
              <a:t>1</a:t>
            </a:r>
          </a:p>
        </p:txBody>
      </p:sp>
      <p:sp>
        <p:nvSpPr>
          <p:cNvPr id="16" name="TextBox 15">
            <a:extLst>
              <a:ext uri="{FF2B5EF4-FFF2-40B4-BE49-F238E27FC236}">
                <a16:creationId xmlns:a16="http://schemas.microsoft.com/office/drawing/2014/main" id="{D358C9C8-ED12-BCB2-37EA-C32033534B36}"/>
              </a:ext>
            </a:extLst>
          </p:cNvPr>
          <p:cNvSpPr txBox="1"/>
          <p:nvPr/>
        </p:nvSpPr>
        <p:spPr>
          <a:xfrm>
            <a:off x="4147240" y="3385386"/>
            <a:ext cx="81051" cy="138499"/>
          </a:xfrm>
          <a:prstGeom prst="rect">
            <a:avLst/>
          </a:prstGeom>
          <a:solidFill>
            <a:schemeClr val="bg1"/>
          </a:solidFill>
        </p:spPr>
        <p:txBody>
          <a:bodyPr wrap="square" lIns="0" tIns="0" rIns="0" bIns="0" rtlCol="0">
            <a:spAutoFit/>
          </a:bodyPr>
          <a:lstStyle/>
          <a:p>
            <a:r>
              <a:rPr lang="es-ES_tradnl" sz="900" dirty="0"/>
              <a:t>2</a:t>
            </a:r>
          </a:p>
        </p:txBody>
      </p:sp>
      <p:sp>
        <p:nvSpPr>
          <p:cNvPr id="17" name="TextBox 16">
            <a:extLst>
              <a:ext uri="{FF2B5EF4-FFF2-40B4-BE49-F238E27FC236}">
                <a16:creationId xmlns:a16="http://schemas.microsoft.com/office/drawing/2014/main" id="{72CA8B2F-BE6C-D820-7CB2-1D8E484FAD2F}"/>
              </a:ext>
            </a:extLst>
          </p:cNvPr>
          <p:cNvSpPr txBox="1"/>
          <p:nvPr/>
        </p:nvSpPr>
        <p:spPr>
          <a:xfrm>
            <a:off x="4147124" y="3544416"/>
            <a:ext cx="81051" cy="138499"/>
          </a:xfrm>
          <a:prstGeom prst="rect">
            <a:avLst/>
          </a:prstGeom>
          <a:solidFill>
            <a:schemeClr val="bg1"/>
          </a:solidFill>
        </p:spPr>
        <p:txBody>
          <a:bodyPr wrap="square" lIns="0" tIns="0" rIns="0" bIns="0" rtlCol="0">
            <a:spAutoFit/>
          </a:bodyPr>
          <a:lstStyle/>
          <a:p>
            <a:r>
              <a:rPr lang="es-ES_tradnl" sz="900" dirty="0"/>
              <a:t>3</a:t>
            </a:r>
          </a:p>
        </p:txBody>
      </p:sp>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9D2DBC61-9162-562C-3C74-3C2BB420FFF4}"/>
                  </a:ext>
                </a:extLst>
              </p:cNvPr>
              <p:cNvSpPr txBox="1"/>
              <p:nvPr/>
            </p:nvSpPr>
            <p:spPr>
              <a:xfrm>
                <a:off x="2230826" y="5844698"/>
                <a:ext cx="476988" cy="276999"/>
              </a:xfrm>
              <a:prstGeom prst="rect">
                <a:avLst/>
              </a:prstGeom>
              <a:solidFill>
                <a:schemeClr val="bg1"/>
              </a:solidFill>
            </p:spPr>
            <p:txBody>
              <a:bodyPr wrap="square" tIns="0" bIns="0" rtlCol="0">
                <a:spAutoFit/>
              </a:bodyPr>
              <a:lstStyle/>
              <a:p>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ea typeface="Cambria Math" panose="02040503050406030204" pitchFamily="18" charset="0"/>
                        </a:rPr>
                        <m:t>𝛼</m:t>
                      </m:r>
                    </m:oMath>
                  </m:oMathPara>
                </a14:m>
                <a:endParaRPr lang="es-ES_tradnl" dirty="0"/>
              </a:p>
            </p:txBody>
          </p:sp>
        </mc:Choice>
        <mc:Fallback xmlns="">
          <p:sp>
            <p:nvSpPr>
              <p:cNvPr id="19" name="TextBox 18">
                <a:extLst>
                  <a:ext uri="{FF2B5EF4-FFF2-40B4-BE49-F238E27FC236}">
                    <a16:creationId xmlns:a16="http://schemas.microsoft.com/office/drawing/2014/main" id="{9D2DBC61-9162-562C-3C74-3C2BB420FFF4}"/>
                  </a:ext>
                </a:extLst>
              </p:cNvPr>
              <p:cNvSpPr txBox="1">
                <a:spLocks noRot="1" noChangeAspect="1" noMove="1" noResize="1" noEditPoints="1" noAdjustHandles="1" noChangeArrowheads="1" noChangeShapeType="1" noTextEdit="1"/>
              </p:cNvSpPr>
              <p:nvPr/>
            </p:nvSpPr>
            <p:spPr>
              <a:xfrm>
                <a:off x="2230826" y="5844698"/>
                <a:ext cx="476988" cy="276999"/>
              </a:xfrm>
              <a:prstGeom prst="rect">
                <a:avLst/>
              </a:prstGeom>
              <a:blipFill>
                <a:blip r:embed="rId6"/>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157214652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Lasso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71</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fontScale="77500" lnSpcReduction="20000"/>
              </a:bodyPr>
              <a:lstStyle/>
              <a:p>
                <a:pPr marL="0" indent="0">
                  <a:buNone/>
                </a:pPr>
                <a:r>
                  <a:rPr lang="es-ES_tradnl" sz="2400" dirty="0"/>
                  <a:t>La regresión de Ridge, a priori, nos parece interesante para hacer una selección de modelo, ya que, jugando con </a:t>
                </a:r>
                <a14:m>
                  <m:oMath xmlns:m="http://schemas.openxmlformats.org/officeDocument/2006/math">
                    <m:r>
                      <a:rPr lang="en-US" sz="2400" b="0" i="1" smtClean="0">
                        <a:latin typeface="Cambria Math" panose="02040503050406030204" pitchFamily="18" charset="0"/>
                        <a:ea typeface="Cambria Math" panose="02040503050406030204" pitchFamily="18" charset="0"/>
                      </a:rPr>
                      <m:t>𝛼</m:t>
                    </m:r>
                  </m:oMath>
                </a14:m>
                <a:r>
                  <a:rPr lang="es-ES_tradnl" sz="2400" dirty="0"/>
                  <a:t> podemos ver si algún coeficiente se hace cero:</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r>
                  <a:rPr lang="es-ES_tradnl" sz="2400" dirty="0">
                    <a:solidFill>
                      <a:schemeClr val="bg1"/>
                    </a:solidFill>
                  </a:rPr>
                  <a:t>d</a:t>
                </a:r>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583" t="-1333" b="-667"/>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pic>
        <p:nvPicPr>
          <p:cNvPr id="10" name="text15ds9721.png" descr="text15ds9721.png">
            <a:extLst>
              <a:ext uri="{FF2B5EF4-FFF2-40B4-BE49-F238E27FC236}">
                <a16:creationId xmlns:a16="http://schemas.microsoft.com/office/drawing/2014/main" id="{38D0BEC0-E600-8F38-11A9-A79DC1590AA4}"/>
              </a:ext>
            </a:extLst>
          </p:cNvPr>
          <p:cNvPicPr>
            <a:picLocks noChangeAspect="1"/>
          </p:cNvPicPr>
          <p:nvPr/>
        </p:nvPicPr>
        <p:blipFill>
          <a:blip r:embed="rId5"/>
          <a:stretch>
            <a:fillRect/>
          </a:stretch>
        </p:blipFill>
        <p:spPr>
          <a:xfrm>
            <a:off x="715383" y="2991643"/>
            <a:ext cx="3586031" cy="3084994"/>
          </a:xfrm>
          <a:prstGeom prst="rect">
            <a:avLst/>
          </a:prstGeom>
          <a:ln w="12700">
            <a:miter lim="400000"/>
          </a:ln>
        </p:spPr>
      </p:pic>
      <p:sp>
        <p:nvSpPr>
          <p:cNvPr id="11" name="TextBox 10">
            <a:extLst>
              <a:ext uri="{FF2B5EF4-FFF2-40B4-BE49-F238E27FC236}">
                <a16:creationId xmlns:a16="http://schemas.microsoft.com/office/drawing/2014/main" id="{32188BF9-64B6-3F03-7844-24B42872AB2E}"/>
              </a:ext>
            </a:extLst>
          </p:cNvPr>
          <p:cNvSpPr txBox="1"/>
          <p:nvPr/>
        </p:nvSpPr>
        <p:spPr>
          <a:xfrm>
            <a:off x="4147242" y="3059669"/>
            <a:ext cx="81051" cy="138499"/>
          </a:xfrm>
          <a:prstGeom prst="rect">
            <a:avLst/>
          </a:prstGeom>
          <a:solidFill>
            <a:schemeClr val="bg1"/>
          </a:solidFill>
        </p:spPr>
        <p:txBody>
          <a:bodyPr wrap="square" lIns="0" tIns="0" rIns="0" bIns="0" rtlCol="0">
            <a:spAutoFit/>
          </a:bodyPr>
          <a:lstStyle/>
          <a:p>
            <a:r>
              <a:rPr lang="es-ES_tradnl" sz="900" dirty="0"/>
              <a:t>0</a:t>
            </a:r>
          </a:p>
        </p:txBody>
      </p:sp>
      <p:sp>
        <p:nvSpPr>
          <p:cNvPr id="15" name="TextBox 14">
            <a:extLst>
              <a:ext uri="{FF2B5EF4-FFF2-40B4-BE49-F238E27FC236}">
                <a16:creationId xmlns:a16="http://schemas.microsoft.com/office/drawing/2014/main" id="{EA2B8CFA-0E76-5380-A58B-48170A2A822A}"/>
              </a:ext>
            </a:extLst>
          </p:cNvPr>
          <p:cNvSpPr txBox="1"/>
          <p:nvPr/>
        </p:nvSpPr>
        <p:spPr>
          <a:xfrm>
            <a:off x="4147241" y="3225383"/>
            <a:ext cx="81051" cy="138499"/>
          </a:xfrm>
          <a:prstGeom prst="rect">
            <a:avLst/>
          </a:prstGeom>
          <a:solidFill>
            <a:schemeClr val="bg1"/>
          </a:solidFill>
        </p:spPr>
        <p:txBody>
          <a:bodyPr wrap="square" lIns="0" tIns="0" rIns="0" bIns="0" rtlCol="0">
            <a:spAutoFit/>
          </a:bodyPr>
          <a:lstStyle/>
          <a:p>
            <a:r>
              <a:rPr lang="es-ES_tradnl" sz="900" dirty="0"/>
              <a:t>1</a:t>
            </a:r>
          </a:p>
        </p:txBody>
      </p:sp>
      <p:sp>
        <p:nvSpPr>
          <p:cNvPr id="16" name="TextBox 15">
            <a:extLst>
              <a:ext uri="{FF2B5EF4-FFF2-40B4-BE49-F238E27FC236}">
                <a16:creationId xmlns:a16="http://schemas.microsoft.com/office/drawing/2014/main" id="{D358C9C8-ED12-BCB2-37EA-C32033534B36}"/>
              </a:ext>
            </a:extLst>
          </p:cNvPr>
          <p:cNvSpPr txBox="1"/>
          <p:nvPr/>
        </p:nvSpPr>
        <p:spPr>
          <a:xfrm>
            <a:off x="4147240" y="3385386"/>
            <a:ext cx="81051" cy="138499"/>
          </a:xfrm>
          <a:prstGeom prst="rect">
            <a:avLst/>
          </a:prstGeom>
          <a:solidFill>
            <a:schemeClr val="bg1"/>
          </a:solidFill>
        </p:spPr>
        <p:txBody>
          <a:bodyPr wrap="square" lIns="0" tIns="0" rIns="0" bIns="0" rtlCol="0">
            <a:spAutoFit/>
          </a:bodyPr>
          <a:lstStyle/>
          <a:p>
            <a:r>
              <a:rPr lang="es-ES_tradnl" sz="900" dirty="0"/>
              <a:t>2</a:t>
            </a:r>
          </a:p>
        </p:txBody>
      </p:sp>
      <p:sp>
        <p:nvSpPr>
          <p:cNvPr id="17" name="TextBox 16">
            <a:extLst>
              <a:ext uri="{FF2B5EF4-FFF2-40B4-BE49-F238E27FC236}">
                <a16:creationId xmlns:a16="http://schemas.microsoft.com/office/drawing/2014/main" id="{72CA8B2F-BE6C-D820-7CB2-1D8E484FAD2F}"/>
              </a:ext>
            </a:extLst>
          </p:cNvPr>
          <p:cNvSpPr txBox="1"/>
          <p:nvPr/>
        </p:nvSpPr>
        <p:spPr>
          <a:xfrm>
            <a:off x="4147124" y="3544416"/>
            <a:ext cx="81051" cy="138499"/>
          </a:xfrm>
          <a:prstGeom prst="rect">
            <a:avLst/>
          </a:prstGeom>
          <a:solidFill>
            <a:schemeClr val="bg1"/>
          </a:solidFill>
        </p:spPr>
        <p:txBody>
          <a:bodyPr wrap="square" lIns="0" tIns="0" rIns="0" bIns="0" rtlCol="0">
            <a:spAutoFit/>
          </a:bodyPr>
          <a:lstStyle/>
          <a:p>
            <a:r>
              <a:rPr lang="es-ES_tradnl" sz="900" dirty="0"/>
              <a:t>3</a:t>
            </a:r>
          </a:p>
        </p:txBody>
      </p: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D5E14BA7-57C4-19FD-09ED-2BE971EC5E45}"/>
                  </a:ext>
                </a:extLst>
              </p:cNvPr>
              <p:cNvSpPr txBox="1"/>
              <p:nvPr/>
            </p:nvSpPr>
            <p:spPr>
              <a:xfrm>
                <a:off x="4545414" y="2944251"/>
                <a:ext cx="6328610" cy="1477328"/>
              </a:xfrm>
              <a:prstGeom prst="rect">
                <a:avLst/>
              </a:prstGeom>
              <a:noFill/>
            </p:spPr>
            <p:txBody>
              <a:bodyPr wrap="square" rtlCol="0">
                <a:spAutoFit/>
              </a:bodyPr>
              <a:lstStyle/>
              <a:p>
                <a:r>
                  <a:rPr lang="es-ES_tradnl" dirty="0"/>
                  <a:t>El problema es que los coeficientes se achican a cero, pero no se hacen cero, salvo que </a:t>
                </a:r>
                <a14:m>
                  <m:oMath xmlns:m="http://schemas.openxmlformats.org/officeDocument/2006/math">
                    <m:r>
                      <a:rPr lang="en-US" sz="1800" b="0" i="1" smtClean="0">
                        <a:latin typeface="Cambria Math" panose="02040503050406030204" pitchFamily="18" charset="0"/>
                        <a:ea typeface="Cambria Math" panose="02040503050406030204" pitchFamily="18" charset="0"/>
                      </a:rPr>
                      <m:t>𝛼</m:t>
                    </m:r>
                  </m:oMath>
                </a14:m>
                <a:r>
                  <a:rPr lang="el-GR" dirty="0"/>
                  <a:t> </a:t>
                </a:r>
                <a:r>
                  <a:rPr lang="es-ES_tradnl" dirty="0"/>
                  <a:t>sea infinito. Por lo que </a:t>
                </a:r>
                <a:r>
                  <a:rPr lang="es-ES_tradnl" b="1" dirty="0">
                    <a:solidFill>
                      <a:srgbClr val="C00000"/>
                    </a:solidFill>
                  </a:rPr>
                  <a:t>no podemos eliminar atributos</a:t>
                </a:r>
                <a:r>
                  <a:rPr lang="es-ES_tradnl" dirty="0"/>
                  <a:t>.</a:t>
                </a:r>
              </a:p>
              <a:p>
                <a:endParaRPr lang="es-ES_tradnl" dirty="0"/>
              </a:p>
              <a:p>
                <a:endParaRPr lang="es-ES_tradnl" dirty="0"/>
              </a:p>
            </p:txBody>
          </p:sp>
        </mc:Choice>
        <mc:Fallback xmlns="">
          <p:sp>
            <p:nvSpPr>
              <p:cNvPr id="18" name="TextBox 17">
                <a:extLst>
                  <a:ext uri="{FF2B5EF4-FFF2-40B4-BE49-F238E27FC236}">
                    <a16:creationId xmlns:a16="http://schemas.microsoft.com/office/drawing/2014/main" id="{D5E14BA7-57C4-19FD-09ED-2BE971EC5E45}"/>
                  </a:ext>
                </a:extLst>
              </p:cNvPr>
              <p:cNvSpPr txBox="1">
                <a:spLocks noRot="1" noChangeAspect="1" noMove="1" noResize="1" noEditPoints="1" noAdjustHandles="1" noChangeArrowheads="1" noChangeShapeType="1" noTextEdit="1"/>
              </p:cNvSpPr>
              <p:nvPr/>
            </p:nvSpPr>
            <p:spPr>
              <a:xfrm>
                <a:off x="4545414" y="2944251"/>
                <a:ext cx="6328610" cy="1477328"/>
              </a:xfrm>
              <a:prstGeom prst="rect">
                <a:avLst/>
              </a:prstGeom>
              <a:blipFill>
                <a:blip r:embed="rId6"/>
                <a:stretch>
                  <a:fillRect l="-1002" t="-1709"/>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5A157B0A-D23F-CE73-049A-76B666CDB67E}"/>
                  </a:ext>
                </a:extLst>
              </p:cNvPr>
              <p:cNvSpPr txBox="1"/>
              <p:nvPr/>
            </p:nvSpPr>
            <p:spPr>
              <a:xfrm>
                <a:off x="2230826" y="5844698"/>
                <a:ext cx="476988" cy="276999"/>
              </a:xfrm>
              <a:prstGeom prst="rect">
                <a:avLst/>
              </a:prstGeom>
              <a:solidFill>
                <a:schemeClr val="bg1"/>
              </a:solidFill>
            </p:spPr>
            <p:txBody>
              <a:bodyPr wrap="square" tIns="0" bIns="0" rtlCol="0">
                <a:spAutoFit/>
              </a:bodyPr>
              <a:lstStyle/>
              <a:p>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ea typeface="Cambria Math" panose="02040503050406030204" pitchFamily="18" charset="0"/>
                        </a:rPr>
                        <m:t>𝛼</m:t>
                      </m:r>
                    </m:oMath>
                  </m:oMathPara>
                </a14:m>
                <a:endParaRPr lang="es-ES_tradnl" dirty="0"/>
              </a:p>
            </p:txBody>
          </p:sp>
        </mc:Choice>
        <mc:Fallback xmlns="">
          <p:sp>
            <p:nvSpPr>
              <p:cNvPr id="8" name="TextBox 7">
                <a:extLst>
                  <a:ext uri="{FF2B5EF4-FFF2-40B4-BE49-F238E27FC236}">
                    <a16:creationId xmlns:a16="http://schemas.microsoft.com/office/drawing/2014/main" id="{5A157B0A-D23F-CE73-049A-76B666CDB67E}"/>
                  </a:ext>
                </a:extLst>
              </p:cNvPr>
              <p:cNvSpPr txBox="1">
                <a:spLocks noRot="1" noChangeAspect="1" noMove="1" noResize="1" noEditPoints="1" noAdjustHandles="1" noChangeArrowheads="1" noChangeShapeType="1" noTextEdit="1"/>
              </p:cNvSpPr>
              <p:nvPr/>
            </p:nvSpPr>
            <p:spPr>
              <a:xfrm>
                <a:off x="2230826" y="5844698"/>
                <a:ext cx="476988" cy="276999"/>
              </a:xfrm>
              <a:prstGeom prst="rect">
                <a:avLst/>
              </a:prstGeom>
              <a:blipFill>
                <a:blip r:embed="rId7"/>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224802392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Lasso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72</a:t>
            </a:fld>
            <a:endParaRPr lang="en-US"/>
          </a:p>
        </p:txBody>
      </p:sp>
      <mc:AlternateContent xmlns:mc="http://schemas.openxmlformats.org/markup-compatibility/2006">
        <mc:Choice xmlns:a14="http://schemas.microsoft.com/office/drawing/2010/main"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pPr marL="0" indent="0">
                  <a:buNone/>
                </a:pPr>
                <a:r>
                  <a:rPr lang="es-ES_tradnl" sz="2400" dirty="0"/>
                  <a:t>La regresión de Lasso cubre esta desventaja:</a:t>
                </a:r>
              </a:p>
              <a:p>
                <a:pPr marL="0" indent="0">
                  <a:buNone/>
                </a:pPr>
                <a14:m>
                  <m:oMathPara xmlns:m="http://schemas.openxmlformats.org/officeDocument/2006/math">
                    <m:oMathParaPr>
                      <m:jc m:val="centerGroup"/>
                    </m:oMathParaPr>
                    <m:oMath xmlns:m="http://schemas.openxmlformats.org/officeDocument/2006/math">
                      <m:nary>
                        <m:naryPr>
                          <m:chr m:val="∑"/>
                          <m:ctrlPr>
                            <a:rPr lang="es-ES_tradnl" sz="240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sSup>
                            <m:sSupPr>
                              <m:ctrlPr>
                                <a:rPr lang="es-ES_tradnl" sz="2400" i="1" smtClean="0">
                                  <a:latin typeface="Cambria Math" panose="02040503050406030204" pitchFamily="18" charset="0"/>
                                </a:rPr>
                              </m:ctrlPr>
                            </m:sSupPr>
                            <m:e>
                              <m:d>
                                <m:dPr>
                                  <m:ctrlPr>
                                    <a:rPr lang="es-ES_tradnl" sz="2400" i="1" smtClean="0">
                                      <a:latin typeface="Cambria Math" panose="02040503050406030204" pitchFamily="18" charset="0"/>
                                    </a:rPr>
                                  </m:ctrlPr>
                                </m:dPr>
                                <m:e>
                                  <m:sSub>
                                    <m:sSubPr>
                                      <m:ctrlPr>
                                        <a:rPr lang="es-ES_tradnl" sz="2400" i="1" smtClean="0">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sSup>
                                    <m:sSupPr>
                                      <m:ctrlPr>
                                        <a:rPr lang="en-US" sz="2400" b="0" i="1" smtClean="0">
                                          <a:latin typeface="Cambria Math" panose="02040503050406030204" pitchFamily="18" charset="0"/>
                                        </a:rPr>
                                      </m:ctrlPr>
                                    </m:sSupPr>
                                    <m:e>
                                      <m:r>
                                        <a:rPr lang="en-US" sz="2400" b="1" i="1" smtClean="0">
                                          <a:latin typeface="Cambria Math" panose="02040503050406030204" pitchFamily="18" charset="0"/>
                                        </a:rPr>
                                        <m:t>𝑾</m:t>
                                      </m:r>
                                    </m:e>
                                    <m:sup>
                                      <m:r>
                                        <a:rPr lang="en-US" sz="2400" b="0" i="1" smtClean="0">
                                          <a:latin typeface="Cambria Math" panose="02040503050406030204" pitchFamily="18" charset="0"/>
                                        </a:rPr>
                                        <m:t>𝑇</m:t>
                                      </m:r>
                                    </m:sup>
                                  </m:sSup>
                                  <m:sSub>
                                    <m:sSubPr>
                                      <m:ctrlPr>
                                        <a:rPr lang="en-US" sz="2400" b="0" i="1" smtClean="0">
                                          <a:latin typeface="Cambria Math" panose="02040503050406030204" pitchFamily="18" charset="0"/>
                                        </a:rPr>
                                      </m:ctrlPr>
                                    </m:sSubPr>
                                    <m:e>
                                      <m:r>
                                        <a:rPr lang="en-US" sz="2400" b="1" i="1" smtClean="0">
                                          <a:latin typeface="Cambria Math" panose="02040503050406030204" pitchFamily="18" charset="0"/>
                                        </a:rPr>
                                        <m:t>𝑿</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e>
                              </m:d>
                            </m:e>
                            <m:sup>
                              <m:r>
                                <a:rPr lang="en-US" sz="2400" b="0" i="1" smtClean="0">
                                  <a:latin typeface="Cambria Math" panose="02040503050406030204" pitchFamily="18" charset="0"/>
                                </a:rPr>
                                <m:t>2</m:t>
                              </m:r>
                            </m:sup>
                          </m:sSup>
                        </m:e>
                      </m:nary>
                      <m:r>
                        <a:rPr lang="en-US" sz="2400" b="0" i="1" smtClean="0">
                          <a:latin typeface="Cambria Math" panose="02040503050406030204" pitchFamily="18" charset="0"/>
                        </a:rPr>
                        <m:t>+</m:t>
                      </m:r>
                      <m:r>
                        <a:rPr lang="en-US" sz="2400" i="1">
                          <a:latin typeface="Cambria Math" panose="02040503050406030204" pitchFamily="18" charset="0"/>
                          <a:ea typeface="Cambria Math" panose="02040503050406030204" pitchFamily="18" charset="0"/>
                        </a:rPr>
                        <m:t>𝛼</m:t>
                      </m:r>
                      <m:nary>
                        <m:naryPr>
                          <m:chr m:val="∑"/>
                          <m:ctrlPr>
                            <a:rPr lang="en-US" sz="2400" b="0" i="1" smtClean="0">
                              <a:latin typeface="Cambria Math" panose="02040503050406030204" pitchFamily="18" charset="0"/>
                              <a:ea typeface="Cambria Math" panose="02040503050406030204" pitchFamily="18" charset="0"/>
                            </a:rPr>
                          </m:ctrlPr>
                        </m:naryPr>
                        <m:sub>
                          <m:r>
                            <m:rPr>
                              <m:brk m:alnAt="23"/>
                            </m:rPr>
                            <a:rPr lang="en-US" sz="2400" b="0" i="1" smtClean="0">
                              <a:latin typeface="Cambria Math" panose="02040503050406030204" pitchFamily="18" charset="0"/>
                              <a:ea typeface="Cambria Math" panose="02040503050406030204" pitchFamily="18" charset="0"/>
                            </a:rPr>
                            <m:t>𝑗</m:t>
                          </m:r>
                          <m:r>
                            <a:rPr lang="en-US" sz="2400" b="0" i="1" smtClean="0">
                              <a:latin typeface="Cambria Math" panose="02040503050406030204" pitchFamily="18" charset="0"/>
                              <a:ea typeface="Cambria Math" panose="02040503050406030204" pitchFamily="18" charset="0"/>
                            </a:rPr>
                            <m:t>=0</m:t>
                          </m:r>
                        </m:sub>
                        <m:sup>
                          <m:r>
                            <a:rPr lang="en-US" sz="2400" b="0" i="1" smtClean="0">
                              <a:latin typeface="Cambria Math" panose="02040503050406030204" pitchFamily="18" charset="0"/>
                              <a:ea typeface="Cambria Math" panose="02040503050406030204" pitchFamily="18" charset="0"/>
                            </a:rPr>
                            <m:t>𝑑</m:t>
                          </m:r>
                          <m:r>
                            <a:rPr lang="en-US" sz="2400" b="0" i="1" smtClean="0">
                              <a:latin typeface="Cambria Math" panose="02040503050406030204" pitchFamily="18" charset="0"/>
                              <a:ea typeface="Cambria Math" panose="02040503050406030204" pitchFamily="18" charset="0"/>
                            </a:rPr>
                            <m:t>−1</m:t>
                          </m:r>
                        </m:sup>
                        <m:e>
                          <m:d>
                            <m:dPr>
                              <m:begChr m:val="|"/>
                              <m:endChr m:val="|"/>
                              <m:ctrlPr>
                                <a:rPr lang="en-US" sz="2400" b="0" i="1" smtClean="0">
                                  <a:latin typeface="Cambria Math" panose="02040503050406030204" pitchFamily="18" charset="0"/>
                                  <a:ea typeface="Cambria Math" panose="02040503050406030204" pitchFamily="18" charset="0"/>
                                </a:rPr>
                              </m:ctrlPr>
                            </m:dPr>
                            <m:e>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𝑤</m:t>
                                  </m:r>
                                </m:e>
                                <m:sub>
                                  <m:r>
                                    <a:rPr lang="en-US" sz="2400" b="0" i="1" smtClean="0">
                                      <a:latin typeface="Cambria Math" panose="02040503050406030204" pitchFamily="18" charset="0"/>
                                      <a:ea typeface="Cambria Math" panose="02040503050406030204" pitchFamily="18" charset="0"/>
                                    </a:rPr>
                                    <m:t>𝑗</m:t>
                                  </m:r>
                                </m:sub>
                              </m:sSub>
                            </m:e>
                          </m:d>
                        </m:e>
                      </m:nary>
                    </m:oMath>
                  </m:oMathPara>
                </a14:m>
                <a:endParaRPr lang="es-ES_tradnl" sz="2400" dirty="0"/>
              </a:p>
              <a:p>
                <a:pPr marL="0" indent="0">
                  <a:buNone/>
                </a:pPr>
                <a:r>
                  <a:rPr lang="es-ES_tradnl" sz="2400" dirty="0"/>
                  <a:t>Es decir, la regresión de Lasso usa una penalización L1, mientras que Ridge usa una penalización L2.</a:t>
                </a:r>
              </a:p>
              <a:p>
                <a:pPr marL="0" indent="0">
                  <a:buNone/>
                </a:pPr>
                <a:endParaRPr lang="es-ES_tradnl" sz="2400" dirty="0"/>
              </a:p>
              <a:p>
                <a:pPr marL="0" indent="0">
                  <a:buNone/>
                </a:pPr>
                <a:endParaRPr lang="es-ES_tradnl" sz="2400" dirty="0"/>
              </a:p>
            </p:txBody>
          </p:sp>
        </mc:Choice>
        <mc:Fallback>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932" t="-16667"/>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Tree>
    <p:extLst>
      <p:ext uri="{BB962C8B-B14F-4D97-AF65-F5344CB8AC3E}">
        <p14:creationId xmlns:p14="http://schemas.microsoft.com/office/powerpoint/2010/main" val="11591220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Lasso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73</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fontScale="92500" lnSpcReduction="20000"/>
              </a:bodyPr>
              <a:lstStyle/>
              <a:p>
                <a:pPr marL="0" indent="0">
                  <a:buNone/>
                </a:pPr>
                <a:r>
                  <a:rPr lang="es-ES_tradnl" sz="2400" dirty="0"/>
                  <a:t>Esta regresión cuando </a:t>
                </a:r>
                <a14:m>
                  <m:oMath xmlns:m="http://schemas.openxmlformats.org/officeDocument/2006/math">
                    <m:r>
                      <a:rPr lang="en-US" sz="2400" b="0" i="1" smtClean="0">
                        <a:latin typeface="Cambria Math" panose="02040503050406030204" pitchFamily="18" charset="0"/>
                        <a:ea typeface="Cambria Math" panose="02040503050406030204" pitchFamily="18" charset="0"/>
                      </a:rPr>
                      <m:t>𝛼</m:t>
                    </m:r>
                  </m:oMath>
                </a14:m>
                <a:r>
                  <a:rPr lang="el-GR" sz="2400" dirty="0"/>
                  <a:t> </a:t>
                </a:r>
                <a:r>
                  <a:rPr lang="es-ES_tradnl" sz="2400" dirty="0"/>
                  <a:t>crece, algunos coeficientes se hacen exactamente cero. Por lo que Lasso realiza una selección de atributos.</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r>
                  <a:rPr lang="es-ES_tradnl" sz="2400" dirty="0">
                    <a:solidFill>
                      <a:schemeClr val="bg1"/>
                    </a:solidFill>
                  </a:rPr>
                  <a:t>d</a:t>
                </a:r>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816" t="-1667" r="-350" b="-667"/>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pic>
        <p:nvPicPr>
          <p:cNvPr id="8" name="text15ds972e1.png" descr="text15ds972e1.png">
            <a:extLst>
              <a:ext uri="{FF2B5EF4-FFF2-40B4-BE49-F238E27FC236}">
                <a16:creationId xmlns:a16="http://schemas.microsoft.com/office/drawing/2014/main" id="{CA3E23A5-0CB3-8DA9-E7D5-05FE0C8B8CCD}"/>
              </a:ext>
            </a:extLst>
          </p:cNvPr>
          <p:cNvPicPr>
            <a:picLocks noChangeAspect="1"/>
          </p:cNvPicPr>
          <p:nvPr/>
        </p:nvPicPr>
        <p:blipFill>
          <a:blip r:embed="rId5"/>
          <a:stretch>
            <a:fillRect/>
          </a:stretch>
        </p:blipFill>
        <p:spPr>
          <a:xfrm>
            <a:off x="4287486" y="2902217"/>
            <a:ext cx="3617027" cy="3111658"/>
          </a:xfrm>
          <a:prstGeom prst="rect">
            <a:avLst/>
          </a:prstGeom>
          <a:ln w="12700">
            <a:miter lim="400000"/>
          </a:ln>
        </p:spPr>
      </p:pic>
      <p:sp>
        <p:nvSpPr>
          <p:cNvPr id="9" name="TextBox 8">
            <a:extLst>
              <a:ext uri="{FF2B5EF4-FFF2-40B4-BE49-F238E27FC236}">
                <a16:creationId xmlns:a16="http://schemas.microsoft.com/office/drawing/2014/main" id="{370B6341-C8E9-5E3A-48C2-B375E011614D}"/>
              </a:ext>
            </a:extLst>
          </p:cNvPr>
          <p:cNvSpPr txBox="1"/>
          <p:nvPr/>
        </p:nvSpPr>
        <p:spPr>
          <a:xfrm>
            <a:off x="7749663" y="2983104"/>
            <a:ext cx="81051" cy="138499"/>
          </a:xfrm>
          <a:prstGeom prst="rect">
            <a:avLst/>
          </a:prstGeom>
          <a:solidFill>
            <a:schemeClr val="bg1"/>
          </a:solidFill>
        </p:spPr>
        <p:txBody>
          <a:bodyPr wrap="square" lIns="0" tIns="0" rIns="0" bIns="0" rtlCol="0">
            <a:spAutoFit/>
          </a:bodyPr>
          <a:lstStyle/>
          <a:p>
            <a:r>
              <a:rPr lang="es-ES_tradnl" sz="900" dirty="0"/>
              <a:t>0</a:t>
            </a:r>
          </a:p>
        </p:txBody>
      </p:sp>
      <p:sp>
        <p:nvSpPr>
          <p:cNvPr id="10" name="TextBox 9">
            <a:extLst>
              <a:ext uri="{FF2B5EF4-FFF2-40B4-BE49-F238E27FC236}">
                <a16:creationId xmlns:a16="http://schemas.microsoft.com/office/drawing/2014/main" id="{910902DA-3C85-5E2E-7F39-B40675765D2B}"/>
              </a:ext>
            </a:extLst>
          </p:cNvPr>
          <p:cNvSpPr txBox="1"/>
          <p:nvPr/>
        </p:nvSpPr>
        <p:spPr>
          <a:xfrm>
            <a:off x="7749780" y="3133240"/>
            <a:ext cx="81051" cy="138499"/>
          </a:xfrm>
          <a:prstGeom prst="rect">
            <a:avLst/>
          </a:prstGeom>
          <a:solidFill>
            <a:schemeClr val="bg1"/>
          </a:solidFill>
        </p:spPr>
        <p:txBody>
          <a:bodyPr wrap="square" lIns="0" tIns="0" rIns="0" bIns="0" rtlCol="0">
            <a:spAutoFit/>
          </a:bodyPr>
          <a:lstStyle/>
          <a:p>
            <a:r>
              <a:rPr lang="es-ES_tradnl" sz="900" dirty="0"/>
              <a:t>1</a:t>
            </a:r>
          </a:p>
        </p:txBody>
      </p:sp>
      <p:sp>
        <p:nvSpPr>
          <p:cNvPr id="11" name="TextBox 10">
            <a:extLst>
              <a:ext uri="{FF2B5EF4-FFF2-40B4-BE49-F238E27FC236}">
                <a16:creationId xmlns:a16="http://schemas.microsoft.com/office/drawing/2014/main" id="{D33FD648-0DD4-08EC-2D65-137D737B59FE}"/>
              </a:ext>
            </a:extLst>
          </p:cNvPr>
          <p:cNvSpPr txBox="1"/>
          <p:nvPr/>
        </p:nvSpPr>
        <p:spPr>
          <a:xfrm>
            <a:off x="7749779" y="3293243"/>
            <a:ext cx="81051" cy="138499"/>
          </a:xfrm>
          <a:prstGeom prst="rect">
            <a:avLst/>
          </a:prstGeom>
          <a:solidFill>
            <a:schemeClr val="bg1"/>
          </a:solidFill>
        </p:spPr>
        <p:txBody>
          <a:bodyPr wrap="square" lIns="0" tIns="0" rIns="0" bIns="0" rtlCol="0">
            <a:spAutoFit/>
          </a:bodyPr>
          <a:lstStyle/>
          <a:p>
            <a:r>
              <a:rPr lang="es-ES_tradnl" sz="900" dirty="0"/>
              <a:t>2</a:t>
            </a:r>
          </a:p>
        </p:txBody>
      </p:sp>
      <p:sp>
        <p:nvSpPr>
          <p:cNvPr id="12" name="TextBox 11">
            <a:extLst>
              <a:ext uri="{FF2B5EF4-FFF2-40B4-BE49-F238E27FC236}">
                <a16:creationId xmlns:a16="http://schemas.microsoft.com/office/drawing/2014/main" id="{A3FF0586-96C5-3347-C4E7-C5C8ABE448D3}"/>
              </a:ext>
            </a:extLst>
          </p:cNvPr>
          <p:cNvSpPr txBox="1"/>
          <p:nvPr/>
        </p:nvSpPr>
        <p:spPr>
          <a:xfrm>
            <a:off x="7749663" y="3452273"/>
            <a:ext cx="81051" cy="138499"/>
          </a:xfrm>
          <a:prstGeom prst="rect">
            <a:avLst/>
          </a:prstGeom>
          <a:solidFill>
            <a:schemeClr val="bg1"/>
          </a:solidFill>
        </p:spPr>
        <p:txBody>
          <a:bodyPr wrap="square" lIns="0" tIns="0" rIns="0" bIns="0" rtlCol="0">
            <a:spAutoFit/>
          </a:bodyPr>
          <a:lstStyle/>
          <a:p>
            <a:r>
              <a:rPr lang="es-ES_tradnl" sz="900" dirty="0"/>
              <a:t>3</a:t>
            </a: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F7752DC6-D938-E596-8282-7A14EAF725BA}"/>
                  </a:ext>
                </a:extLst>
              </p:cNvPr>
              <p:cNvSpPr txBox="1"/>
              <p:nvPr/>
            </p:nvSpPr>
            <p:spPr>
              <a:xfrm>
                <a:off x="5836239" y="5790713"/>
                <a:ext cx="476988" cy="276999"/>
              </a:xfrm>
              <a:prstGeom prst="rect">
                <a:avLst/>
              </a:prstGeom>
              <a:solidFill>
                <a:schemeClr val="bg1"/>
              </a:solidFill>
            </p:spPr>
            <p:txBody>
              <a:bodyPr wrap="square" tIns="0" bIns="0" rtlCol="0">
                <a:spAutoFit/>
              </a:bodyPr>
              <a:lstStyle/>
              <a:p>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ea typeface="Cambria Math" panose="02040503050406030204" pitchFamily="18" charset="0"/>
                        </a:rPr>
                        <m:t>𝛼</m:t>
                      </m:r>
                    </m:oMath>
                  </m:oMathPara>
                </a14:m>
                <a:endParaRPr lang="es-ES_tradnl" dirty="0"/>
              </a:p>
            </p:txBody>
          </p:sp>
        </mc:Choice>
        <mc:Fallback xmlns="">
          <p:sp>
            <p:nvSpPr>
              <p:cNvPr id="13" name="TextBox 12">
                <a:extLst>
                  <a:ext uri="{FF2B5EF4-FFF2-40B4-BE49-F238E27FC236}">
                    <a16:creationId xmlns:a16="http://schemas.microsoft.com/office/drawing/2014/main" id="{F7752DC6-D938-E596-8282-7A14EAF725BA}"/>
                  </a:ext>
                </a:extLst>
              </p:cNvPr>
              <p:cNvSpPr txBox="1">
                <a:spLocks noRot="1" noChangeAspect="1" noMove="1" noResize="1" noEditPoints="1" noAdjustHandles="1" noChangeArrowheads="1" noChangeShapeType="1" noTextEdit="1"/>
              </p:cNvSpPr>
              <p:nvPr/>
            </p:nvSpPr>
            <p:spPr>
              <a:xfrm>
                <a:off x="5836239" y="5790713"/>
                <a:ext cx="476988" cy="276999"/>
              </a:xfrm>
              <a:prstGeom prst="rect">
                <a:avLst/>
              </a:prstGeom>
              <a:blipFill>
                <a:blip r:embed="rId6"/>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368035904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Lasso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74</a:t>
            </a:fld>
            <a:endParaRPr lang="en-US"/>
          </a:p>
        </p:txBody>
      </p:sp>
      <mc:AlternateContent xmlns:mc="http://schemas.openxmlformats.org/markup-compatibility/2006">
        <mc:Choice xmlns:a14="http://schemas.microsoft.com/office/drawing/2010/main"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595120"/>
                <a:ext cx="10890730" cy="4334093"/>
              </a:xfrm>
            </p:spPr>
            <p:txBody>
              <a:bodyPr>
                <a:normAutofit/>
              </a:bodyPr>
              <a:lstStyle/>
              <a:p>
                <a:pPr marL="0" indent="0">
                  <a:buNone/>
                </a:pPr>
                <a:r>
                  <a:rPr lang="es-ES_tradnl" sz="2400" i="1" dirty="0"/>
                  <a:t>¿Para qué nos sirve?</a:t>
                </a:r>
                <a:endParaRPr lang="es-ES_tradnl" sz="2400" dirty="0"/>
              </a:p>
              <a:p>
                <a:pPr marL="0" indent="0">
                  <a:buNone/>
                </a:pPr>
                <a:r>
                  <a:rPr lang="es-ES_tradnl" sz="2400" dirty="0"/>
                  <a:t>Para entender porque esto ocurre, debemos reescribir a las regresiones de otra forma equivalente:</a:t>
                </a:r>
              </a:p>
              <a:p>
                <a:pPr marL="0" indent="0" algn="r">
                  <a:buNone/>
                </a:pPr>
                <a14:m>
                  <m:oMathPara xmlns:m="http://schemas.openxmlformats.org/officeDocument/2006/math">
                    <m:oMathParaPr>
                      <m:jc m:val="right"/>
                    </m:oMathParaPr>
                    <m:oMath xmlns:m="http://schemas.openxmlformats.org/officeDocument/2006/math">
                      <m:m>
                        <m:mPr>
                          <m:mcs>
                            <m:mc>
                              <m:mcPr>
                                <m:count m:val="1"/>
                                <m:mcJc m:val="center"/>
                              </m:mcPr>
                            </m:mc>
                          </m:mcs>
                          <m:ctrlPr>
                            <a:rPr lang="es-ES_tradnl" sz="2400" i="1" smtClean="0">
                              <a:latin typeface="Cambria Math" panose="02040503050406030204" pitchFamily="18" charset="0"/>
                            </a:rPr>
                          </m:ctrlPr>
                        </m:mPr>
                        <m:mr>
                          <m:e>
                            <m:r>
                              <m:rPr>
                                <m:brk m:alnAt="7"/>
                              </m:rPr>
                              <a:rPr lang="en-US" sz="2400" b="0" i="1" smtClean="0">
                                <a:latin typeface="Cambria Math" panose="02040503050406030204" pitchFamily="18" charset="0"/>
                              </a:rPr>
                              <m:t>𝑚</m:t>
                            </m:r>
                            <m:r>
                              <a:rPr lang="en-US" sz="2400" b="0" i="1" smtClean="0">
                                <a:latin typeface="Cambria Math" panose="02040503050406030204" pitchFamily="18" charset="0"/>
                              </a:rPr>
                              <m:t>𝑖𝑛𝑖𝑚𝑖𝑧𝑎𝑟</m:t>
                            </m:r>
                          </m:e>
                        </m:mr>
                        <m:mr>
                          <m:e>
                            <m:r>
                              <a:rPr lang="en-US" sz="2400" b="0" i="1" smtClean="0">
                                <a:latin typeface="Cambria Math" panose="02040503050406030204" pitchFamily="18" charset="0"/>
                              </a:rPr>
                              <m:t>𝑤</m:t>
                            </m:r>
                          </m:e>
                        </m:mr>
                      </m:m>
                      <m:r>
                        <a:rPr lang="en-US" sz="2400" b="0" i="1" smtClean="0">
                          <a:latin typeface="Cambria Math" panose="02040503050406030204" pitchFamily="18" charset="0"/>
                        </a:rPr>
                        <m:t>= </m:t>
                      </m:r>
                      <m:d>
                        <m:dPr>
                          <m:begChr m:val="{"/>
                          <m:endChr m:val="}"/>
                          <m:ctrlPr>
                            <a:rPr lang="en-US" sz="2400" b="0" i="1" smtClean="0">
                              <a:latin typeface="Cambria Math" panose="02040503050406030204" pitchFamily="18" charset="0"/>
                            </a:rPr>
                          </m:ctrlPr>
                        </m:dPr>
                        <m:e>
                          <m:nary>
                            <m:naryPr>
                              <m:chr m:val="∑"/>
                              <m:ctrlPr>
                                <a:rPr lang="es-ES_tradnl"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=0</m:t>
                              </m:r>
                            </m:sub>
                            <m:sup>
                              <m:r>
                                <a:rPr lang="en-US" sz="2400" i="1">
                                  <a:latin typeface="Cambria Math" panose="02040503050406030204" pitchFamily="18" charset="0"/>
                                </a:rPr>
                                <m:t>𝑁</m:t>
                              </m:r>
                              <m:r>
                                <a:rPr lang="en-US" sz="2400" i="1">
                                  <a:latin typeface="Cambria Math" panose="02040503050406030204" pitchFamily="18" charset="0"/>
                                </a:rPr>
                                <m:t>−1</m:t>
                              </m:r>
                            </m:sup>
                            <m:e>
                              <m:sSup>
                                <m:sSupPr>
                                  <m:ctrlPr>
                                    <a:rPr lang="es-ES_tradnl" sz="2400" i="1">
                                      <a:latin typeface="Cambria Math" panose="02040503050406030204" pitchFamily="18" charset="0"/>
                                    </a:rPr>
                                  </m:ctrlPr>
                                </m:sSupPr>
                                <m:e>
                                  <m:d>
                                    <m:dPr>
                                      <m:ctrlPr>
                                        <a:rPr lang="es-ES_tradnl" sz="2400" i="1">
                                          <a:latin typeface="Cambria Math" panose="02040503050406030204" pitchFamily="18" charset="0"/>
                                        </a:rPr>
                                      </m:ctrlPr>
                                    </m:dPr>
                                    <m:e>
                                      <m:sSub>
                                        <m:sSubPr>
                                          <m:ctrlPr>
                                            <a:rPr lang="es-ES_tradnl"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n-US" sz="2400" i="1">
                                          <a:latin typeface="Cambria Math" panose="02040503050406030204" pitchFamily="18" charset="0"/>
                                        </a:rPr>
                                        <m:t>−</m:t>
                                      </m:r>
                                      <m:r>
                                        <a:rPr lang="en-US" sz="2400" i="1">
                                          <a:latin typeface="Cambria Math" panose="02040503050406030204" pitchFamily="18" charset="0"/>
                                        </a:rPr>
                                        <m:t>𝑏</m:t>
                                      </m:r>
                                      <m:r>
                                        <a:rPr lang="en-US" sz="2400" i="1">
                                          <a:latin typeface="Cambria Math" panose="02040503050406030204" pitchFamily="18" charset="0"/>
                                        </a:rPr>
                                        <m:t>−</m:t>
                                      </m:r>
                                      <m:sSup>
                                        <m:sSupPr>
                                          <m:ctrlPr>
                                            <a:rPr lang="en-US" sz="2400" i="1">
                                              <a:latin typeface="Cambria Math" panose="02040503050406030204" pitchFamily="18" charset="0"/>
                                            </a:rPr>
                                          </m:ctrlPr>
                                        </m:sSupPr>
                                        <m:e>
                                          <m:r>
                                            <a:rPr lang="en-US" sz="2400" b="1" i="1">
                                              <a:latin typeface="Cambria Math" panose="02040503050406030204" pitchFamily="18" charset="0"/>
                                            </a:rPr>
                                            <m:t>𝑾</m:t>
                                          </m:r>
                                        </m:e>
                                        <m:sup>
                                          <m:r>
                                            <a:rPr lang="en-US" sz="2400" i="1">
                                              <a:latin typeface="Cambria Math" panose="02040503050406030204" pitchFamily="18" charset="0"/>
                                            </a:rPr>
                                            <m:t>𝑇</m:t>
                                          </m:r>
                                        </m:sup>
                                      </m:sSup>
                                      <m:sSub>
                                        <m:sSubPr>
                                          <m:ctrlPr>
                                            <a:rPr lang="en-US" sz="2400" i="1">
                                              <a:latin typeface="Cambria Math" panose="02040503050406030204" pitchFamily="18" charset="0"/>
                                            </a:rPr>
                                          </m:ctrlPr>
                                        </m:sSubPr>
                                        <m:e>
                                          <m:r>
                                            <a:rPr lang="en-US" sz="2400" b="1" i="1">
                                              <a:latin typeface="Cambria Math" panose="02040503050406030204" pitchFamily="18" charset="0"/>
                                            </a:rPr>
                                            <m:t>𝑿</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e>
                                  </m:d>
                                </m:e>
                                <m:sup>
                                  <m:r>
                                    <a:rPr lang="en-US" sz="2400" i="1">
                                      <a:latin typeface="Cambria Math" panose="02040503050406030204" pitchFamily="18" charset="0"/>
                                    </a:rPr>
                                    <m:t>2</m:t>
                                  </m:r>
                                </m:sup>
                              </m:sSup>
                            </m:e>
                          </m:nary>
                        </m:e>
                      </m:d>
                      <m:r>
                        <a:rPr lang="en-US" sz="2400" b="0" i="1" smtClean="0">
                          <a:latin typeface="Cambria Math" panose="02040503050406030204" pitchFamily="18" charset="0"/>
                        </a:rPr>
                        <m:t> </m:t>
                      </m:r>
                      <m:r>
                        <a:rPr lang="en-US" sz="2400" b="0" i="1" smtClean="0">
                          <a:latin typeface="Cambria Math" panose="02040503050406030204" pitchFamily="18" charset="0"/>
                        </a:rPr>
                        <m:t>𝑠𝑢𝑗𝑒𝑡𝑜</m:t>
                      </m:r>
                      <m:r>
                        <a:rPr lang="en-US" sz="2400" b="0" i="1" smtClean="0">
                          <a:latin typeface="Cambria Math" panose="02040503050406030204" pitchFamily="18" charset="0"/>
                        </a:rPr>
                        <m:t> </m:t>
                      </m:r>
                      <m:r>
                        <a:rPr lang="en-US" sz="2400" b="0" i="1" smtClean="0">
                          <a:latin typeface="Cambria Math" panose="02040503050406030204" pitchFamily="18" charset="0"/>
                        </a:rPr>
                        <m:t>𝑎</m:t>
                      </m:r>
                      <m:r>
                        <a:rPr lang="en-US" sz="2400" b="0" i="1" smtClean="0">
                          <a:latin typeface="Cambria Math" panose="02040503050406030204" pitchFamily="18" charset="0"/>
                        </a:rPr>
                        <m:t> </m:t>
                      </m:r>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𝑗</m:t>
                          </m:r>
                          <m:r>
                            <a:rPr lang="en-US" sz="2400" b="0" i="1" smtClean="0">
                              <a:latin typeface="Cambria Math" panose="02040503050406030204" pitchFamily="18" charset="0"/>
                            </a:rPr>
                            <m:t>=0</m:t>
                          </m:r>
                        </m:sub>
                        <m:sup>
                          <m:r>
                            <a:rPr lang="en-US" sz="2400" b="0" i="1" smtClean="0">
                              <a:latin typeface="Cambria Math" panose="02040503050406030204" pitchFamily="18" charset="0"/>
                            </a:rPr>
                            <m:t>𝑑</m:t>
                          </m:r>
                          <m:r>
                            <a:rPr lang="en-US" sz="2400" b="0" i="1" smtClean="0">
                              <a:latin typeface="Cambria Math" panose="02040503050406030204" pitchFamily="18" charset="0"/>
                            </a:rPr>
                            <m:t>−1</m:t>
                          </m:r>
                        </m:sup>
                        <m:e>
                          <m:d>
                            <m:dPr>
                              <m:begChr m:val="|"/>
                              <m:endChr m:val="|"/>
                              <m:ctrlPr>
                                <a:rPr lang="en-US" sz="2400" b="0" i="1" smtClean="0">
                                  <a:latin typeface="Cambria Math" panose="02040503050406030204" pitchFamily="18" charset="0"/>
                                </a:rPr>
                              </m:ctrlPr>
                            </m:dPr>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𝑗</m:t>
                                  </m:r>
                                </m:sub>
                              </m:sSub>
                            </m:e>
                          </m:d>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𝑠</m:t>
                          </m:r>
                        </m:e>
                      </m:nary>
                    </m:oMath>
                  </m:oMathPara>
                </a14:m>
                <a:endParaRPr lang="es-ES_tradnl" sz="2400" dirty="0"/>
              </a:p>
              <a:p>
                <a:pPr marL="0" indent="0" algn="r">
                  <a:buNone/>
                </a:pPr>
                <a14:m>
                  <m:oMathPara xmlns:m="http://schemas.openxmlformats.org/officeDocument/2006/math">
                    <m:oMathParaPr>
                      <m:jc m:val="right"/>
                    </m:oMathParaPr>
                    <m:oMath xmlns:m="http://schemas.openxmlformats.org/officeDocument/2006/math">
                      <m:m>
                        <m:mPr>
                          <m:mcs>
                            <m:mc>
                              <m:mcPr>
                                <m:count m:val="1"/>
                                <m:mcJc m:val="center"/>
                              </m:mcPr>
                            </m:mc>
                          </m:mcs>
                          <m:ctrlPr>
                            <a:rPr lang="es-ES_tradnl" sz="2400" i="1" smtClean="0">
                              <a:latin typeface="Cambria Math" panose="02040503050406030204" pitchFamily="18" charset="0"/>
                            </a:rPr>
                          </m:ctrlPr>
                        </m:mPr>
                        <m:mr>
                          <m:e>
                            <m:r>
                              <m:rPr>
                                <m:brk m:alnAt="7"/>
                              </m:rPr>
                              <a:rPr lang="en-US" sz="2400" b="0" i="1" smtClean="0">
                                <a:latin typeface="Cambria Math" panose="02040503050406030204" pitchFamily="18" charset="0"/>
                              </a:rPr>
                              <m:t>𝑚</m:t>
                            </m:r>
                            <m:r>
                              <a:rPr lang="en-US" sz="2400" b="0" i="1" smtClean="0">
                                <a:latin typeface="Cambria Math" panose="02040503050406030204" pitchFamily="18" charset="0"/>
                              </a:rPr>
                              <m:t>𝑖𝑛𝑖𝑚𝑖𝑧𝑎𝑟</m:t>
                            </m:r>
                          </m:e>
                        </m:mr>
                        <m:mr>
                          <m:e>
                            <m:r>
                              <a:rPr lang="en-US" sz="2400" b="0" i="1" smtClean="0">
                                <a:latin typeface="Cambria Math" panose="02040503050406030204" pitchFamily="18" charset="0"/>
                              </a:rPr>
                              <m:t>𝑤</m:t>
                            </m:r>
                          </m:e>
                        </m:mr>
                      </m:m>
                      <m:r>
                        <a:rPr lang="en-US" sz="2400" b="0" i="1" smtClean="0">
                          <a:latin typeface="Cambria Math" panose="02040503050406030204" pitchFamily="18" charset="0"/>
                        </a:rPr>
                        <m:t>= </m:t>
                      </m:r>
                      <m:d>
                        <m:dPr>
                          <m:begChr m:val="{"/>
                          <m:endChr m:val="}"/>
                          <m:ctrlPr>
                            <a:rPr lang="en-US" sz="2400" b="0" i="1" smtClean="0">
                              <a:latin typeface="Cambria Math" panose="02040503050406030204" pitchFamily="18" charset="0"/>
                            </a:rPr>
                          </m:ctrlPr>
                        </m:dPr>
                        <m:e>
                          <m:nary>
                            <m:naryPr>
                              <m:chr m:val="∑"/>
                              <m:ctrlPr>
                                <a:rPr lang="es-ES_tradnl"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=0</m:t>
                              </m:r>
                            </m:sub>
                            <m:sup>
                              <m:r>
                                <a:rPr lang="en-US" sz="2400" i="1">
                                  <a:latin typeface="Cambria Math" panose="02040503050406030204" pitchFamily="18" charset="0"/>
                                </a:rPr>
                                <m:t>𝑁</m:t>
                              </m:r>
                              <m:r>
                                <a:rPr lang="en-US" sz="2400" i="1">
                                  <a:latin typeface="Cambria Math" panose="02040503050406030204" pitchFamily="18" charset="0"/>
                                </a:rPr>
                                <m:t>−1</m:t>
                              </m:r>
                            </m:sup>
                            <m:e>
                              <m:sSup>
                                <m:sSupPr>
                                  <m:ctrlPr>
                                    <a:rPr lang="es-ES_tradnl" sz="2400" i="1">
                                      <a:latin typeface="Cambria Math" panose="02040503050406030204" pitchFamily="18" charset="0"/>
                                    </a:rPr>
                                  </m:ctrlPr>
                                </m:sSupPr>
                                <m:e>
                                  <m:d>
                                    <m:dPr>
                                      <m:ctrlPr>
                                        <a:rPr lang="es-ES_tradnl" sz="2400" i="1">
                                          <a:latin typeface="Cambria Math" panose="02040503050406030204" pitchFamily="18" charset="0"/>
                                        </a:rPr>
                                      </m:ctrlPr>
                                    </m:dPr>
                                    <m:e>
                                      <m:sSub>
                                        <m:sSubPr>
                                          <m:ctrlPr>
                                            <a:rPr lang="es-ES_tradnl"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n-US" sz="2400" i="1">
                                          <a:latin typeface="Cambria Math" panose="02040503050406030204" pitchFamily="18" charset="0"/>
                                        </a:rPr>
                                        <m:t>−</m:t>
                                      </m:r>
                                      <m:r>
                                        <a:rPr lang="en-US" sz="2400" i="1">
                                          <a:latin typeface="Cambria Math" panose="02040503050406030204" pitchFamily="18" charset="0"/>
                                        </a:rPr>
                                        <m:t>𝑏</m:t>
                                      </m:r>
                                      <m:r>
                                        <a:rPr lang="en-US" sz="2400" i="1">
                                          <a:latin typeface="Cambria Math" panose="02040503050406030204" pitchFamily="18" charset="0"/>
                                        </a:rPr>
                                        <m:t>−</m:t>
                                      </m:r>
                                      <m:sSup>
                                        <m:sSupPr>
                                          <m:ctrlPr>
                                            <a:rPr lang="en-US" sz="2400" i="1">
                                              <a:latin typeface="Cambria Math" panose="02040503050406030204" pitchFamily="18" charset="0"/>
                                            </a:rPr>
                                          </m:ctrlPr>
                                        </m:sSupPr>
                                        <m:e>
                                          <m:r>
                                            <a:rPr lang="en-US" sz="2400" b="1" i="1">
                                              <a:latin typeface="Cambria Math" panose="02040503050406030204" pitchFamily="18" charset="0"/>
                                            </a:rPr>
                                            <m:t>𝑾</m:t>
                                          </m:r>
                                        </m:e>
                                        <m:sup>
                                          <m:r>
                                            <a:rPr lang="en-US" sz="2400" i="1">
                                              <a:latin typeface="Cambria Math" panose="02040503050406030204" pitchFamily="18" charset="0"/>
                                            </a:rPr>
                                            <m:t>𝑇</m:t>
                                          </m:r>
                                        </m:sup>
                                      </m:sSup>
                                      <m:sSub>
                                        <m:sSubPr>
                                          <m:ctrlPr>
                                            <a:rPr lang="en-US" sz="2400" i="1">
                                              <a:latin typeface="Cambria Math" panose="02040503050406030204" pitchFamily="18" charset="0"/>
                                            </a:rPr>
                                          </m:ctrlPr>
                                        </m:sSubPr>
                                        <m:e>
                                          <m:r>
                                            <a:rPr lang="en-US" sz="2400" b="1" i="1">
                                              <a:latin typeface="Cambria Math" panose="02040503050406030204" pitchFamily="18" charset="0"/>
                                            </a:rPr>
                                            <m:t>𝑿</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e>
                                  </m:d>
                                </m:e>
                                <m:sup>
                                  <m:r>
                                    <a:rPr lang="en-US" sz="2400" i="1">
                                      <a:latin typeface="Cambria Math" panose="02040503050406030204" pitchFamily="18" charset="0"/>
                                    </a:rPr>
                                    <m:t>2</m:t>
                                  </m:r>
                                </m:sup>
                              </m:sSup>
                            </m:e>
                          </m:nary>
                        </m:e>
                      </m:d>
                      <m:r>
                        <a:rPr lang="en-US" sz="2400" b="0" i="1" smtClean="0">
                          <a:latin typeface="Cambria Math" panose="02040503050406030204" pitchFamily="18" charset="0"/>
                        </a:rPr>
                        <m:t> </m:t>
                      </m:r>
                      <m:r>
                        <a:rPr lang="en-US" sz="2400" b="0" i="1" smtClean="0">
                          <a:latin typeface="Cambria Math" panose="02040503050406030204" pitchFamily="18" charset="0"/>
                        </a:rPr>
                        <m:t>𝑠𝑢𝑗𝑒𝑡𝑜</m:t>
                      </m:r>
                      <m:r>
                        <a:rPr lang="en-US" sz="2400" b="0" i="1" smtClean="0">
                          <a:latin typeface="Cambria Math" panose="02040503050406030204" pitchFamily="18" charset="0"/>
                        </a:rPr>
                        <m:t> </m:t>
                      </m:r>
                      <m:r>
                        <a:rPr lang="en-US" sz="2400" b="0" i="1" smtClean="0">
                          <a:latin typeface="Cambria Math" panose="02040503050406030204" pitchFamily="18" charset="0"/>
                        </a:rPr>
                        <m:t>𝑎</m:t>
                      </m:r>
                      <m:r>
                        <a:rPr lang="en-US" sz="2400" b="0" i="1" smtClean="0">
                          <a:latin typeface="Cambria Math" panose="02040503050406030204" pitchFamily="18" charset="0"/>
                        </a:rPr>
                        <m:t> </m:t>
                      </m:r>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𝑗</m:t>
                          </m:r>
                          <m:r>
                            <a:rPr lang="en-US" sz="2400" b="0" i="1" smtClean="0">
                              <a:latin typeface="Cambria Math" panose="02040503050406030204" pitchFamily="18" charset="0"/>
                            </a:rPr>
                            <m:t>=0</m:t>
                          </m:r>
                        </m:sub>
                        <m:sup>
                          <m:r>
                            <a:rPr lang="en-US" sz="2400" b="0" i="1" smtClean="0">
                              <a:latin typeface="Cambria Math" panose="02040503050406030204" pitchFamily="18" charset="0"/>
                            </a:rPr>
                            <m:t>𝑑</m:t>
                          </m:r>
                          <m:r>
                            <a:rPr lang="en-US" sz="2400" b="0" i="1" smtClean="0">
                              <a:latin typeface="Cambria Math" panose="02040503050406030204" pitchFamily="18" charset="0"/>
                            </a:rPr>
                            <m:t>−1</m:t>
                          </m:r>
                        </m:sup>
                        <m:e>
                          <m:sSubSup>
                            <m:sSubSupPr>
                              <m:ctrlPr>
                                <a:rPr lang="en-US" sz="2400" b="0" i="1" smtClean="0">
                                  <a:latin typeface="Cambria Math" panose="02040503050406030204" pitchFamily="18" charset="0"/>
                                </a:rPr>
                              </m:ctrlPr>
                            </m:sSubSupPr>
                            <m:e>
                              <m:r>
                                <a:rPr lang="en-US" sz="2400" b="0" i="1" smtClean="0">
                                  <a:latin typeface="Cambria Math" panose="02040503050406030204" pitchFamily="18" charset="0"/>
                                </a:rPr>
                                <m:t>𝑤</m:t>
                              </m:r>
                            </m:e>
                            <m:sub>
                              <m:r>
                                <a:rPr lang="en-US" sz="2400" b="0" i="1" smtClean="0">
                                  <a:latin typeface="Cambria Math" panose="02040503050406030204" pitchFamily="18" charset="0"/>
                                </a:rPr>
                                <m:t>𝑗</m:t>
                              </m:r>
                            </m:sub>
                            <m:sup>
                              <m:r>
                                <a:rPr lang="en-US" sz="2400" b="0" i="1" smtClean="0">
                                  <a:latin typeface="Cambria Math" panose="02040503050406030204" pitchFamily="18" charset="0"/>
                                </a:rPr>
                                <m:t>2</m:t>
                              </m:r>
                            </m:sup>
                          </m:sSubSup>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𝑠</m:t>
                          </m:r>
                        </m:e>
                      </m:nary>
                    </m:oMath>
                  </m:oMathPara>
                </a14:m>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solidFill>
                    <a:schemeClr val="bg1"/>
                  </a:solidFill>
                </a:endParaRPr>
              </a:p>
              <a:p>
                <a:pPr marL="0" indent="0">
                  <a:buNone/>
                </a:pPr>
                <a:endParaRPr lang="es-ES_tradnl" sz="2400" dirty="0"/>
              </a:p>
            </p:txBody>
          </p:sp>
        </mc:Choice>
        <mc:Fallback>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595120"/>
                <a:ext cx="10890730" cy="4334093"/>
              </a:xfrm>
              <a:blipFill>
                <a:blip r:embed="rId3"/>
                <a:stretch>
                  <a:fillRect l="-932" t="-875" b="-28280"/>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
        <p:nvSpPr>
          <p:cNvPr id="13" name="TextBox 12">
            <a:extLst>
              <a:ext uri="{FF2B5EF4-FFF2-40B4-BE49-F238E27FC236}">
                <a16:creationId xmlns:a16="http://schemas.microsoft.com/office/drawing/2014/main" id="{11B2172F-338A-58D0-7D27-752334660ABC}"/>
              </a:ext>
            </a:extLst>
          </p:cNvPr>
          <p:cNvSpPr txBox="1"/>
          <p:nvPr/>
        </p:nvSpPr>
        <p:spPr>
          <a:xfrm>
            <a:off x="931029" y="3428811"/>
            <a:ext cx="2054217" cy="461665"/>
          </a:xfrm>
          <a:prstGeom prst="rect">
            <a:avLst/>
          </a:prstGeom>
          <a:noFill/>
        </p:spPr>
        <p:txBody>
          <a:bodyPr wrap="none" rtlCol="0">
            <a:spAutoFit/>
          </a:bodyPr>
          <a:lstStyle/>
          <a:p>
            <a:r>
              <a:rPr lang="es-ES_tradnl" sz="2400" i="1" dirty="0">
                <a:solidFill>
                  <a:schemeClr val="accent5"/>
                </a:solidFill>
              </a:rPr>
              <a:t>Regresión Lasso</a:t>
            </a:r>
          </a:p>
        </p:txBody>
      </p:sp>
      <p:sp>
        <p:nvSpPr>
          <p:cNvPr id="14" name="TextBox 13">
            <a:extLst>
              <a:ext uri="{FF2B5EF4-FFF2-40B4-BE49-F238E27FC236}">
                <a16:creationId xmlns:a16="http://schemas.microsoft.com/office/drawing/2014/main" id="{4677737E-C300-EC6A-5442-7387CB0B1A8C}"/>
              </a:ext>
            </a:extLst>
          </p:cNvPr>
          <p:cNvSpPr txBox="1"/>
          <p:nvPr/>
        </p:nvSpPr>
        <p:spPr>
          <a:xfrm>
            <a:off x="915064" y="4564496"/>
            <a:ext cx="2070182" cy="461665"/>
          </a:xfrm>
          <a:prstGeom prst="rect">
            <a:avLst/>
          </a:prstGeom>
          <a:noFill/>
        </p:spPr>
        <p:txBody>
          <a:bodyPr wrap="none" rtlCol="0">
            <a:spAutoFit/>
          </a:bodyPr>
          <a:lstStyle/>
          <a:p>
            <a:r>
              <a:rPr lang="es-ES_tradnl" sz="2400" i="1" dirty="0">
                <a:solidFill>
                  <a:schemeClr val="accent3"/>
                </a:solidFill>
              </a:rPr>
              <a:t>Regresión Ridge</a:t>
            </a:r>
          </a:p>
        </p:txBody>
      </p:sp>
    </p:spTree>
    <p:extLst>
      <p:ext uri="{BB962C8B-B14F-4D97-AF65-F5344CB8AC3E}">
        <p14:creationId xmlns:p14="http://schemas.microsoft.com/office/powerpoint/2010/main" val="233336253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Lasso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75</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686560"/>
            <a:ext cx="10890730" cy="4242653"/>
          </a:xfrm>
        </p:spPr>
        <p:txBody>
          <a:bodyPr>
            <a:normAutofit fontScale="92500" lnSpcReduction="10000"/>
          </a:bodyPr>
          <a:lstStyle/>
          <a:p>
            <a:pPr marL="0" indent="0">
              <a:buNone/>
            </a:pPr>
            <a:r>
              <a:rPr lang="es-ES_tradnl" sz="2400" i="1" dirty="0"/>
              <a:t>¿Para qué nos sirve?</a:t>
            </a:r>
            <a:endParaRPr lang="es-ES_tradnl" sz="2400" dirty="0"/>
          </a:p>
          <a:p>
            <a:pPr marL="0" indent="0">
              <a:buNone/>
            </a:pPr>
            <a:r>
              <a:rPr lang="es-ES_tradnl" sz="2400" dirty="0"/>
              <a:t>Veamos el efecto de la penalización en un caso de 2 atributos (d=2):</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solidFill>
                <a:schemeClr val="bg1"/>
              </a:solidFill>
            </a:endParaRPr>
          </a:p>
          <a:p>
            <a:pPr marL="0" indent="0">
              <a:buNone/>
            </a:pPr>
            <a:r>
              <a:rPr lang="es-ES_tradnl" sz="2400" dirty="0">
                <a:solidFill>
                  <a:schemeClr val="bg1"/>
                </a:solidFill>
              </a:rPr>
              <a:t>D</a:t>
            </a:r>
          </a:p>
          <a:p>
            <a:pPr marL="0" indent="0">
              <a:buNone/>
            </a:pPr>
            <a:r>
              <a:rPr lang="es-ES_tradnl" sz="2400" dirty="0">
                <a:solidFill>
                  <a:schemeClr val="bg1"/>
                </a:solidFill>
              </a:rPr>
              <a:t>d</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solidFill>
                <a:schemeClr val="bg1"/>
              </a:solidFill>
            </a:endParaRPr>
          </a:p>
          <a:p>
            <a:pPr marL="0" indent="0">
              <a:buNone/>
            </a:pPr>
            <a:endParaRPr lang="es-ES_tradnl" sz="2400"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13" name="TextBox 12">
            <a:extLst>
              <a:ext uri="{FF2B5EF4-FFF2-40B4-BE49-F238E27FC236}">
                <a16:creationId xmlns:a16="http://schemas.microsoft.com/office/drawing/2014/main" id="{11B2172F-338A-58D0-7D27-752334660ABC}"/>
              </a:ext>
            </a:extLst>
          </p:cNvPr>
          <p:cNvSpPr txBox="1"/>
          <p:nvPr/>
        </p:nvSpPr>
        <p:spPr>
          <a:xfrm>
            <a:off x="715383" y="3299368"/>
            <a:ext cx="2054217" cy="461665"/>
          </a:xfrm>
          <a:prstGeom prst="rect">
            <a:avLst/>
          </a:prstGeom>
          <a:noFill/>
        </p:spPr>
        <p:txBody>
          <a:bodyPr wrap="none" rtlCol="0">
            <a:spAutoFit/>
          </a:bodyPr>
          <a:lstStyle/>
          <a:p>
            <a:r>
              <a:rPr lang="es-ES_tradnl" sz="2400" i="1" dirty="0">
                <a:solidFill>
                  <a:schemeClr val="accent5"/>
                </a:solidFill>
              </a:rPr>
              <a:t>Regresión Lasso</a:t>
            </a:r>
          </a:p>
        </p:txBody>
      </p:sp>
      <p:sp>
        <p:nvSpPr>
          <p:cNvPr id="14" name="TextBox 13">
            <a:extLst>
              <a:ext uri="{FF2B5EF4-FFF2-40B4-BE49-F238E27FC236}">
                <a16:creationId xmlns:a16="http://schemas.microsoft.com/office/drawing/2014/main" id="{4677737E-C300-EC6A-5442-7387CB0B1A8C}"/>
              </a:ext>
            </a:extLst>
          </p:cNvPr>
          <p:cNvSpPr txBox="1"/>
          <p:nvPr/>
        </p:nvSpPr>
        <p:spPr>
          <a:xfrm>
            <a:off x="9200972" y="3283186"/>
            <a:ext cx="2070182" cy="461665"/>
          </a:xfrm>
          <a:prstGeom prst="rect">
            <a:avLst/>
          </a:prstGeom>
          <a:noFill/>
        </p:spPr>
        <p:txBody>
          <a:bodyPr wrap="none" rtlCol="0">
            <a:spAutoFit/>
          </a:bodyPr>
          <a:lstStyle/>
          <a:p>
            <a:r>
              <a:rPr lang="es-ES_tradnl" sz="2400" i="1" dirty="0">
                <a:solidFill>
                  <a:schemeClr val="accent3"/>
                </a:solidFill>
              </a:rPr>
              <a:t>Regresión Ridge</a:t>
            </a:r>
          </a:p>
        </p:txBody>
      </p:sp>
      <p:pic>
        <p:nvPicPr>
          <p:cNvPr id="8" name="path15843.png" descr="path15843.png">
            <a:extLst>
              <a:ext uri="{FF2B5EF4-FFF2-40B4-BE49-F238E27FC236}">
                <a16:creationId xmlns:a16="http://schemas.microsoft.com/office/drawing/2014/main" id="{59BE499C-8D26-3B5E-B3F7-DD90B6F4E09E}"/>
              </a:ext>
            </a:extLst>
          </p:cNvPr>
          <p:cNvPicPr>
            <a:picLocks noChangeAspect="1"/>
          </p:cNvPicPr>
          <p:nvPr/>
        </p:nvPicPr>
        <p:blipFill>
          <a:blip r:embed="rId4"/>
          <a:stretch>
            <a:fillRect/>
          </a:stretch>
        </p:blipFill>
        <p:spPr>
          <a:xfrm>
            <a:off x="3236133" y="3277805"/>
            <a:ext cx="2618562" cy="2574140"/>
          </a:xfrm>
          <a:prstGeom prst="rect">
            <a:avLst/>
          </a:prstGeom>
          <a:ln w="12700">
            <a:miter lim="400000"/>
          </a:ln>
        </p:spPr>
      </p:pic>
      <p:pic>
        <p:nvPicPr>
          <p:cNvPr id="10" name="path169310.png" descr="path169310.png">
            <a:extLst>
              <a:ext uri="{FF2B5EF4-FFF2-40B4-BE49-F238E27FC236}">
                <a16:creationId xmlns:a16="http://schemas.microsoft.com/office/drawing/2014/main" id="{AB227025-29CF-9CE7-072C-11BD0A23EC50}"/>
              </a:ext>
            </a:extLst>
          </p:cNvPr>
          <p:cNvPicPr>
            <a:picLocks noChangeAspect="1"/>
          </p:cNvPicPr>
          <p:nvPr/>
        </p:nvPicPr>
        <p:blipFill>
          <a:blip r:embed="rId5"/>
          <a:stretch>
            <a:fillRect/>
          </a:stretch>
        </p:blipFill>
        <p:spPr>
          <a:xfrm>
            <a:off x="6337307" y="3312434"/>
            <a:ext cx="2548108" cy="2504882"/>
          </a:xfrm>
          <a:prstGeom prst="rect">
            <a:avLst/>
          </a:prstGeom>
          <a:ln w="12700">
            <a:miter lim="400000"/>
          </a:ln>
        </p:spPr>
      </p:pic>
      <p:sp>
        <p:nvSpPr>
          <p:cNvPr id="12" name="TextBox 11">
            <a:extLst>
              <a:ext uri="{FF2B5EF4-FFF2-40B4-BE49-F238E27FC236}">
                <a16:creationId xmlns:a16="http://schemas.microsoft.com/office/drawing/2014/main" id="{B9C2BB90-BBA2-1967-9D81-9B6997246136}"/>
              </a:ext>
            </a:extLst>
          </p:cNvPr>
          <p:cNvSpPr txBox="1"/>
          <p:nvPr/>
        </p:nvSpPr>
        <p:spPr>
          <a:xfrm>
            <a:off x="4709338" y="3263854"/>
            <a:ext cx="110637" cy="200055"/>
          </a:xfrm>
          <a:prstGeom prst="rect">
            <a:avLst/>
          </a:prstGeom>
          <a:solidFill>
            <a:schemeClr val="bg1"/>
          </a:solidFill>
        </p:spPr>
        <p:txBody>
          <a:bodyPr wrap="square" lIns="0" rIns="0" bIns="0" rtlCol="0">
            <a:spAutoFit/>
          </a:bodyPr>
          <a:lstStyle/>
          <a:p>
            <a:r>
              <a:rPr lang="es-ES_tradnl" sz="1000" dirty="0"/>
              <a:t>1</a:t>
            </a:r>
          </a:p>
        </p:txBody>
      </p:sp>
      <p:sp>
        <p:nvSpPr>
          <p:cNvPr id="15" name="TextBox 14">
            <a:extLst>
              <a:ext uri="{FF2B5EF4-FFF2-40B4-BE49-F238E27FC236}">
                <a16:creationId xmlns:a16="http://schemas.microsoft.com/office/drawing/2014/main" id="{3A2B0301-2E4A-0AC6-94DF-32EC33AB7D95}"/>
              </a:ext>
            </a:extLst>
          </p:cNvPr>
          <p:cNvSpPr txBox="1"/>
          <p:nvPr/>
        </p:nvSpPr>
        <p:spPr>
          <a:xfrm>
            <a:off x="5816593" y="4618906"/>
            <a:ext cx="110637" cy="200055"/>
          </a:xfrm>
          <a:prstGeom prst="rect">
            <a:avLst/>
          </a:prstGeom>
          <a:solidFill>
            <a:schemeClr val="bg1"/>
          </a:solidFill>
        </p:spPr>
        <p:txBody>
          <a:bodyPr wrap="square" lIns="0" rIns="0" bIns="0" rtlCol="0">
            <a:spAutoFit/>
          </a:bodyPr>
          <a:lstStyle/>
          <a:p>
            <a:r>
              <a:rPr lang="es-ES_tradnl" sz="1000" dirty="0"/>
              <a:t>0</a:t>
            </a:r>
          </a:p>
        </p:txBody>
      </p:sp>
      <p:sp>
        <p:nvSpPr>
          <p:cNvPr id="16" name="TextBox 15">
            <a:extLst>
              <a:ext uri="{FF2B5EF4-FFF2-40B4-BE49-F238E27FC236}">
                <a16:creationId xmlns:a16="http://schemas.microsoft.com/office/drawing/2014/main" id="{17FC3D32-3E5D-0BC0-7528-E19E271ACC20}"/>
              </a:ext>
            </a:extLst>
          </p:cNvPr>
          <p:cNvSpPr txBox="1"/>
          <p:nvPr/>
        </p:nvSpPr>
        <p:spPr>
          <a:xfrm>
            <a:off x="8850638" y="4615580"/>
            <a:ext cx="110637" cy="200055"/>
          </a:xfrm>
          <a:prstGeom prst="rect">
            <a:avLst/>
          </a:prstGeom>
          <a:solidFill>
            <a:schemeClr val="bg1"/>
          </a:solidFill>
        </p:spPr>
        <p:txBody>
          <a:bodyPr wrap="square" lIns="0" rIns="0" bIns="0" rtlCol="0">
            <a:spAutoFit/>
          </a:bodyPr>
          <a:lstStyle/>
          <a:p>
            <a:r>
              <a:rPr lang="es-ES_tradnl" sz="1000" dirty="0"/>
              <a:t>0</a:t>
            </a:r>
          </a:p>
        </p:txBody>
      </p:sp>
      <p:sp>
        <p:nvSpPr>
          <p:cNvPr id="17" name="TextBox 16">
            <a:extLst>
              <a:ext uri="{FF2B5EF4-FFF2-40B4-BE49-F238E27FC236}">
                <a16:creationId xmlns:a16="http://schemas.microsoft.com/office/drawing/2014/main" id="{3A1238B3-A702-6C3F-6933-6215B1EC946E}"/>
              </a:ext>
            </a:extLst>
          </p:cNvPr>
          <p:cNvSpPr txBox="1"/>
          <p:nvPr/>
        </p:nvSpPr>
        <p:spPr>
          <a:xfrm>
            <a:off x="7771192" y="3277805"/>
            <a:ext cx="110637" cy="200055"/>
          </a:xfrm>
          <a:prstGeom prst="rect">
            <a:avLst/>
          </a:prstGeom>
          <a:solidFill>
            <a:schemeClr val="bg1"/>
          </a:solidFill>
        </p:spPr>
        <p:txBody>
          <a:bodyPr wrap="square" lIns="0" rIns="0" bIns="0" rtlCol="0">
            <a:spAutoFit/>
          </a:bodyPr>
          <a:lstStyle/>
          <a:p>
            <a:r>
              <a:rPr lang="es-ES_tradnl" sz="1000" dirty="0"/>
              <a:t>1</a:t>
            </a:r>
          </a:p>
        </p:txBody>
      </p: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60FAE4F2-BE0A-A0FA-89F9-B5B5D7941CEA}"/>
                  </a:ext>
                </a:extLst>
              </p:cNvPr>
              <p:cNvSpPr txBox="1"/>
              <p:nvPr/>
            </p:nvSpPr>
            <p:spPr>
              <a:xfrm>
                <a:off x="604423" y="3819119"/>
                <a:ext cx="2276136" cy="46166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s-ES_tradnl" sz="2400" i="1" smtClean="0">
                              <a:solidFill>
                                <a:schemeClr val="accent5"/>
                              </a:solidFill>
                              <a:latin typeface="Cambria Math" panose="02040503050406030204" pitchFamily="18" charset="0"/>
                            </a:rPr>
                          </m:ctrlPr>
                        </m:dPr>
                        <m:e>
                          <m:sSub>
                            <m:sSubPr>
                              <m:ctrlPr>
                                <a:rPr lang="es-ES_tradnl" sz="2400" i="1" smtClean="0">
                                  <a:solidFill>
                                    <a:schemeClr val="accent5"/>
                                  </a:solidFill>
                                  <a:latin typeface="Cambria Math" panose="02040503050406030204" pitchFamily="18" charset="0"/>
                                </a:rPr>
                              </m:ctrlPr>
                            </m:sSubPr>
                            <m:e>
                              <m:r>
                                <a:rPr lang="en-US" sz="2400" b="0" i="1" smtClean="0">
                                  <a:solidFill>
                                    <a:schemeClr val="accent5"/>
                                  </a:solidFill>
                                  <a:latin typeface="Cambria Math" panose="02040503050406030204" pitchFamily="18" charset="0"/>
                                </a:rPr>
                                <m:t>𝑤</m:t>
                              </m:r>
                            </m:e>
                            <m:sub>
                              <m:r>
                                <a:rPr lang="en-US" sz="2400" b="0" i="1" smtClean="0">
                                  <a:solidFill>
                                    <a:schemeClr val="accent5"/>
                                  </a:solidFill>
                                  <a:latin typeface="Cambria Math" panose="02040503050406030204" pitchFamily="18" charset="0"/>
                                </a:rPr>
                                <m:t>0</m:t>
                              </m:r>
                            </m:sub>
                          </m:sSub>
                        </m:e>
                      </m:d>
                      <m:r>
                        <a:rPr lang="en-US" sz="2400" b="0" i="1" smtClean="0">
                          <a:solidFill>
                            <a:schemeClr val="accent5"/>
                          </a:solidFill>
                          <a:latin typeface="Cambria Math" panose="02040503050406030204" pitchFamily="18" charset="0"/>
                        </a:rPr>
                        <m:t>+</m:t>
                      </m:r>
                      <m:d>
                        <m:dPr>
                          <m:begChr m:val="|"/>
                          <m:endChr m:val="|"/>
                          <m:ctrlPr>
                            <a:rPr lang="en-US" sz="2400" b="0" i="1" smtClean="0">
                              <a:solidFill>
                                <a:schemeClr val="accent5"/>
                              </a:solidFill>
                              <a:latin typeface="Cambria Math" panose="02040503050406030204" pitchFamily="18" charset="0"/>
                            </a:rPr>
                          </m:ctrlPr>
                        </m:dPr>
                        <m:e>
                          <m:sSub>
                            <m:sSubPr>
                              <m:ctrlPr>
                                <a:rPr lang="en-US" sz="2400" b="0" i="1" smtClean="0">
                                  <a:solidFill>
                                    <a:schemeClr val="accent5"/>
                                  </a:solidFill>
                                  <a:latin typeface="Cambria Math" panose="02040503050406030204" pitchFamily="18" charset="0"/>
                                </a:rPr>
                              </m:ctrlPr>
                            </m:sSubPr>
                            <m:e>
                              <m:r>
                                <a:rPr lang="en-US" sz="2400" b="0" i="1" smtClean="0">
                                  <a:solidFill>
                                    <a:schemeClr val="accent5"/>
                                  </a:solidFill>
                                  <a:latin typeface="Cambria Math" panose="02040503050406030204" pitchFamily="18" charset="0"/>
                                </a:rPr>
                                <m:t>𝑤</m:t>
                              </m:r>
                            </m:e>
                            <m:sub>
                              <m:r>
                                <a:rPr lang="en-US" sz="2400" b="0" i="1" smtClean="0">
                                  <a:solidFill>
                                    <a:schemeClr val="accent5"/>
                                  </a:solidFill>
                                  <a:latin typeface="Cambria Math" panose="02040503050406030204" pitchFamily="18" charset="0"/>
                                </a:rPr>
                                <m:t>1</m:t>
                              </m:r>
                            </m:sub>
                          </m:sSub>
                        </m:e>
                      </m:d>
                      <m:r>
                        <a:rPr lang="en-US" sz="2400" b="0" i="1" smtClean="0">
                          <a:solidFill>
                            <a:schemeClr val="accent5"/>
                          </a:solidFill>
                          <a:latin typeface="Cambria Math" panose="02040503050406030204" pitchFamily="18" charset="0"/>
                          <a:ea typeface="Cambria Math" panose="02040503050406030204" pitchFamily="18" charset="0"/>
                        </a:rPr>
                        <m:t>≤</m:t>
                      </m:r>
                      <m:r>
                        <a:rPr lang="en-US" sz="2400" b="0" i="1" smtClean="0">
                          <a:solidFill>
                            <a:schemeClr val="accent5"/>
                          </a:solidFill>
                          <a:latin typeface="Cambria Math" panose="02040503050406030204" pitchFamily="18" charset="0"/>
                          <a:ea typeface="Cambria Math" panose="02040503050406030204" pitchFamily="18" charset="0"/>
                        </a:rPr>
                        <m:t>𝑠</m:t>
                      </m:r>
                    </m:oMath>
                  </m:oMathPara>
                </a14:m>
                <a:endParaRPr lang="es-ES_tradnl" sz="2400" i="1" dirty="0">
                  <a:solidFill>
                    <a:schemeClr val="accent5"/>
                  </a:solidFill>
                </a:endParaRPr>
              </a:p>
            </p:txBody>
          </p:sp>
        </mc:Choice>
        <mc:Fallback xmlns="">
          <p:sp>
            <p:nvSpPr>
              <p:cNvPr id="18" name="TextBox 17">
                <a:extLst>
                  <a:ext uri="{FF2B5EF4-FFF2-40B4-BE49-F238E27FC236}">
                    <a16:creationId xmlns:a16="http://schemas.microsoft.com/office/drawing/2014/main" id="{60FAE4F2-BE0A-A0FA-89F9-B5B5D7941CEA}"/>
                  </a:ext>
                </a:extLst>
              </p:cNvPr>
              <p:cNvSpPr txBox="1">
                <a:spLocks noRot="1" noChangeAspect="1" noMove="1" noResize="1" noEditPoints="1" noAdjustHandles="1" noChangeArrowheads="1" noChangeShapeType="1" noTextEdit="1"/>
              </p:cNvSpPr>
              <p:nvPr/>
            </p:nvSpPr>
            <p:spPr>
              <a:xfrm>
                <a:off x="604423" y="3819119"/>
                <a:ext cx="2276136" cy="461665"/>
              </a:xfrm>
              <a:prstGeom prst="rect">
                <a:avLst/>
              </a:prstGeom>
              <a:blipFill>
                <a:blip r:embed="rId6"/>
                <a:stretch>
                  <a:fillRect b="-270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9096B21A-EC3B-87DB-AF96-65099B619F6E}"/>
                  </a:ext>
                </a:extLst>
              </p:cNvPr>
              <p:cNvSpPr txBox="1"/>
              <p:nvPr/>
            </p:nvSpPr>
            <p:spPr>
              <a:xfrm>
                <a:off x="9262578" y="3815465"/>
                <a:ext cx="1951625" cy="46897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Sup>
                        <m:sSubSupPr>
                          <m:ctrlPr>
                            <a:rPr lang="en-US" sz="2400" b="0" i="1" smtClean="0">
                              <a:solidFill>
                                <a:schemeClr val="accent3"/>
                              </a:solidFill>
                              <a:latin typeface="Cambria Math" panose="02040503050406030204" pitchFamily="18" charset="0"/>
                            </a:rPr>
                          </m:ctrlPr>
                        </m:sSubSupPr>
                        <m:e>
                          <m:r>
                            <a:rPr lang="en-US" sz="2400" b="0" i="1" smtClean="0">
                              <a:solidFill>
                                <a:schemeClr val="accent3"/>
                              </a:solidFill>
                              <a:latin typeface="Cambria Math" panose="02040503050406030204" pitchFamily="18" charset="0"/>
                            </a:rPr>
                            <m:t>𝑤</m:t>
                          </m:r>
                        </m:e>
                        <m:sub>
                          <m:r>
                            <a:rPr lang="en-US" sz="2400" b="0" i="1" smtClean="0">
                              <a:solidFill>
                                <a:schemeClr val="accent3"/>
                              </a:solidFill>
                              <a:latin typeface="Cambria Math" panose="02040503050406030204" pitchFamily="18" charset="0"/>
                            </a:rPr>
                            <m:t>0</m:t>
                          </m:r>
                        </m:sub>
                        <m:sup>
                          <m:r>
                            <a:rPr lang="en-US" sz="2400" b="0" i="1" smtClean="0">
                              <a:solidFill>
                                <a:schemeClr val="accent3"/>
                              </a:solidFill>
                              <a:latin typeface="Cambria Math" panose="02040503050406030204" pitchFamily="18" charset="0"/>
                            </a:rPr>
                            <m:t>2</m:t>
                          </m:r>
                        </m:sup>
                      </m:sSubSup>
                      <m:r>
                        <a:rPr lang="en-US" sz="2400" b="0" i="1" smtClean="0">
                          <a:solidFill>
                            <a:schemeClr val="accent3"/>
                          </a:solidFill>
                          <a:latin typeface="Cambria Math" panose="02040503050406030204" pitchFamily="18" charset="0"/>
                        </a:rPr>
                        <m:t>+</m:t>
                      </m:r>
                      <m:sSubSup>
                        <m:sSubSupPr>
                          <m:ctrlPr>
                            <a:rPr lang="en-US" sz="2400" i="1">
                              <a:solidFill>
                                <a:schemeClr val="accent3"/>
                              </a:solidFill>
                              <a:latin typeface="Cambria Math" panose="02040503050406030204" pitchFamily="18" charset="0"/>
                            </a:rPr>
                          </m:ctrlPr>
                        </m:sSubSupPr>
                        <m:e>
                          <m:r>
                            <a:rPr lang="en-US" sz="2400" b="0" i="1" smtClean="0">
                              <a:solidFill>
                                <a:schemeClr val="accent3"/>
                              </a:solidFill>
                              <a:latin typeface="Cambria Math" panose="02040503050406030204" pitchFamily="18" charset="0"/>
                            </a:rPr>
                            <m:t>𝑤</m:t>
                          </m:r>
                        </m:e>
                        <m:sub>
                          <m:r>
                            <a:rPr lang="en-US" sz="2400" b="0" i="1" smtClean="0">
                              <a:solidFill>
                                <a:schemeClr val="accent3"/>
                              </a:solidFill>
                              <a:latin typeface="Cambria Math" panose="02040503050406030204" pitchFamily="18" charset="0"/>
                            </a:rPr>
                            <m:t>1</m:t>
                          </m:r>
                        </m:sub>
                        <m:sup>
                          <m:r>
                            <a:rPr lang="en-US" sz="2400" b="0" i="1" smtClean="0">
                              <a:solidFill>
                                <a:schemeClr val="accent3"/>
                              </a:solidFill>
                              <a:latin typeface="Cambria Math" panose="02040503050406030204" pitchFamily="18" charset="0"/>
                            </a:rPr>
                            <m:t>2</m:t>
                          </m:r>
                        </m:sup>
                      </m:sSubSup>
                      <m:r>
                        <a:rPr lang="en-US" sz="2400" b="0" i="1" smtClean="0">
                          <a:solidFill>
                            <a:schemeClr val="accent3"/>
                          </a:solidFill>
                          <a:latin typeface="Cambria Math" panose="02040503050406030204" pitchFamily="18" charset="0"/>
                          <a:ea typeface="Cambria Math" panose="02040503050406030204" pitchFamily="18" charset="0"/>
                        </a:rPr>
                        <m:t>≤</m:t>
                      </m:r>
                      <m:r>
                        <a:rPr lang="en-US" sz="2400" b="0" i="1" smtClean="0">
                          <a:solidFill>
                            <a:schemeClr val="accent3"/>
                          </a:solidFill>
                          <a:latin typeface="Cambria Math" panose="02040503050406030204" pitchFamily="18" charset="0"/>
                          <a:ea typeface="Cambria Math" panose="02040503050406030204" pitchFamily="18" charset="0"/>
                        </a:rPr>
                        <m:t>𝑠</m:t>
                      </m:r>
                    </m:oMath>
                  </m:oMathPara>
                </a14:m>
                <a:endParaRPr lang="es-ES_tradnl" sz="2400" i="1" dirty="0">
                  <a:solidFill>
                    <a:schemeClr val="accent3"/>
                  </a:solidFill>
                </a:endParaRPr>
              </a:p>
            </p:txBody>
          </p:sp>
        </mc:Choice>
        <mc:Fallback xmlns="">
          <p:sp>
            <p:nvSpPr>
              <p:cNvPr id="19" name="TextBox 18">
                <a:extLst>
                  <a:ext uri="{FF2B5EF4-FFF2-40B4-BE49-F238E27FC236}">
                    <a16:creationId xmlns:a16="http://schemas.microsoft.com/office/drawing/2014/main" id="{9096B21A-EC3B-87DB-AF96-65099B619F6E}"/>
                  </a:ext>
                </a:extLst>
              </p:cNvPr>
              <p:cNvSpPr txBox="1">
                <a:spLocks noRot="1" noChangeAspect="1" noMove="1" noResize="1" noEditPoints="1" noAdjustHandles="1" noChangeArrowheads="1" noChangeShapeType="1" noTextEdit="1"/>
              </p:cNvSpPr>
              <p:nvPr/>
            </p:nvSpPr>
            <p:spPr>
              <a:xfrm>
                <a:off x="9262578" y="3815465"/>
                <a:ext cx="1951625" cy="468975"/>
              </a:xfrm>
              <a:prstGeom prst="rect">
                <a:avLst/>
              </a:prstGeom>
              <a:blipFill>
                <a:blip r:embed="rId7"/>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286393199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Lasso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686560"/>
            <a:ext cx="10890730" cy="4242653"/>
          </a:xfrm>
        </p:spPr>
        <p:txBody>
          <a:bodyPr>
            <a:normAutofit fontScale="92500" lnSpcReduction="10000"/>
          </a:bodyPr>
          <a:lstStyle/>
          <a:p>
            <a:pPr marL="0" indent="0">
              <a:buNone/>
            </a:pPr>
            <a:r>
              <a:rPr lang="es-ES_tradnl" sz="2400" i="1" dirty="0"/>
              <a:t>¿Para qué nos sirve?</a:t>
            </a:r>
            <a:endParaRPr lang="es-ES_tradnl" sz="2400" dirty="0"/>
          </a:p>
          <a:p>
            <a:pPr marL="0" indent="0">
              <a:buNone/>
            </a:pPr>
            <a:r>
              <a:rPr lang="es-ES_tradnl" sz="2400" dirty="0"/>
              <a:t>Veamos el efecto de la penalización en un caso de 2 atributos (d=2):</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solidFill>
                <a:schemeClr val="bg1"/>
              </a:solidFill>
            </a:endParaRPr>
          </a:p>
          <a:p>
            <a:pPr marL="0" indent="0">
              <a:buNone/>
            </a:pPr>
            <a:r>
              <a:rPr lang="es-ES_tradnl" sz="2400" dirty="0">
                <a:solidFill>
                  <a:schemeClr val="bg1"/>
                </a:solidFill>
              </a:rPr>
              <a:t>D</a:t>
            </a:r>
          </a:p>
          <a:p>
            <a:pPr marL="0" indent="0">
              <a:buNone/>
            </a:pPr>
            <a:r>
              <a:rPr lang="es-ES_tradnl" sz="2400" dirty="0">
                <a:solidFill>
                  <a:schemeClr val="bg1"/>
                </a:solidFill>
              </a:rPr>
              <a:t>d</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solidFill>
                <a:schemeClr val="bg1"/>
              </a:solidFill>
            </a:endParaRPr>
          </a:p>
          <a:p>
            <a:pPr marL="0" indent="0">
              <a:buNone/>
            </a:pPr>
            <a:endParaRPr lang="es-ES_tradnl" sz="2400"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13" name="TextBox 12">
            <a:extLst>
              <a:ext uri="{FF2B5EF4-FFF2-40B4-BE49-F238E27FC236}">
                <a16:creationId xmlns:a16="http://schemas.microsoft.com/office/drawing/2014/main" id="{11B2172F-338A-58D0-7D27-752334660ABC}"/>
              </a:ext>
            </a:extLst>
          </p:cNvPr>
          <p:cNvSpPr txBox="1"/>
          <p:nvPr/>
        </p:nvSpPr>
        <p:spPr>
          <a:xfrm>
            <a:off x="699304" y="2902216"/>
            <a:ext cx="2054217" cy="461665"/>
          </a:xfrm>
          <a:prstGeom prst="rect">
            <a:avLst/>
          </a:prstGeom>
          <a:noFill/>
        </p:spPr>
        <p:txBody>
          <a:bodyPr wrap="none" rtlCol="0">
            <a:spAutoFit/>
          </a:bodyPr>
          <a:lstStyle/>
          <a:p>
            <a:r>
              <a:rPr lang="es-ES_tradnl" sz="2400" i="1" dirty="0">
                <a:solidFill>
                  <a:schemeClr val="accent5"/>
                </a:solidFill>
              </a:rPr>
              <a:t>Regresión Lasso</a:t>
            </a:r>
          </a:p>
        </p:txBody>
      </p:sp>
      <p:sp>
        <p:nvSpPr>
          <p:cNvPr id="14" name="TextBox 13">
            <a:extLst>
              <a:ext uri="{FF2B5EF4-FFF2-40B4-BE49-F238E27FC236}">
                <a16:creationId xmlns:a16="http://schemas.microsoft.com/office/drawing/2014/main" id="{4677737E-C300-EC6A-5442-7387CB0B1A8C}"/>
              </a:ext>
            </a:extLst>
          </p:cNvPr>
          <p:cNvSpPr txBox="1"/>
          <p:nvPr/>
        </p:nvSpPr>
        <p:spPr>
          <a:xfrm>
            <a:off x="9241755" y="2799742"/>
            <a:ext cx="2070182" cy="461665"/>
          </a:xfrm>
          <a:prstGeom prst="rect">
            <a:avLst/>
          </a:prstGeom>
          <a:noFill/>
        </p:spPr>
        <p:txBody>
          <a:bodyPr wrap="none" rtlCol="0">
            <a:spAutoFit/>
          </a:bodyPr>
          <a:lstStyle/>
          <a:p>
            <a:r>
              <a:rPr lang="es-ES_tradnl" sz="2400" i="1" dirty="0">
                <a:solidFill>
                  <a:schemeClr val="accent3"/>
                </a:solidFill>
              </a:rPr>
              <a:t>Regresión Ridge</a:t>
            </a:r>
          </a:p>
        </p:txBody>
      </p: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60FAE4F2-BE0A-A0FA-89F9-B5B5D7941CEA}"/>
                  </a:ext>
                </a:extLst>
              </p:cNvPr>
              <p:cNvSpPr txBox="1"/>
              <p:nvPr/>
            </p:nvSpPr>
            <p:spPr>
              <a:xfrm>
                <a:off x="1230920" y="5524360"/>
                <a:ext cx="1754326"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s-ES_tradnl" i="1" smtClean="0">
                              <a:solidFill>
                                <a:schemeClr val="accent5"/>
                              </a:solidFill>
                              <a:latin typeface="Cambria Math" panose="02040503050406030204" pitchFamily="18" charset="0"/>
                            </a:rPr>
                          </m:ctrlPr>
                        </m:dPr>
                        <m:e>
                          <m:sSub>
                            <m:sSubPr>
                              <m:ctrlPr>
                                <a:rPr lang="es-ES_tradnl" i="1" smtClean="0">
                                  <a:solidFill>
                                    <a:schemeClr val="accent5"/>
                                  </a:solidFill>
                                  <a:latin typeface="Cambria Math" panose="02040503050406030204" pitchFamily="18" charset="0"/>
                                </a:rPr>
                              </m:ctrlPr>
                            </m:sSubPr>
                            <m:e>
                              <m:r>
                                <a:rPr lang="en-US" b="0" i="1" smtClean="0">
                                  <a:solidFill>
                                    <a:schemeClr val="accent5"/>
                                  </a:solidFill>
                                  <a:latin typeface="Cambria Math" panose="02040503050406030204" pitchFamily="18" charset="0"/>
                                </a:rPr>
                                <m:t>𝑤</m:t>
                              </m:r>
                            </m:e>
                            <m:sub>
                              <m:r>
                                <a:rPr lang="en-US" b="0" i="1" smtClean="0">
                                  <a:solidFill>
                                    <a:schemeClr val="accent5"/>
                                  </a:solidFill>
                                  <a:latin typeface="Cambria Math" panose="02040503050406030204" pitchFamily="18" charset="0"/>
                                </a:rPr>
                                <m:t>0</m:t>
                              </m:r>
                            </m:sub>
                          </m:sSub>
                        </m:e>
                      </m:d>
                      <m:r>
                        <a:rPr lang="en-US" b="0" i="1" smtClean="0">
                          <a:solidFill>
                            <a:schemeClr val="accent5"/>
                          </a:solidFill>
                          <a:latin typeface="Cambria Math" panose="02040503050406030204" pitchFamily="18" charset="0"/>
                        </a:rPr>
                        <m:t>+</m:t>
                      </m:r>
                      <m:d>
                        <m:dPr>
                          <m:begChr m:val="|"/>
                          <m:endChr m:val="|"/>
                          <m:ctrlPr>
                            <a:rPr lang="en-US" b="0" i="1" smtClean="0">
                              <a:solidFill>
                                <a:schemeClr val="accent5"/>
                              </a:solidFill>
                              <a:latin typeface="Cambria Math" panose="02040503050406030204" pitchFamily="18" charset="0"/>
                            </a:rPr>
                          </m:ctrlPr>
                        </m:dPr>
                        <m:e>
                          <m:sSub>
                            <m:sSubPr>
                              <m:ctrlPr>
                                <a:rPr lang="en-US" b="0" i="1" smtClean="0">
                                  <a:solidFill>
                                    <a:schemeClr val="accent5"/>
                                  </a:solidFill>
                                  <a:latin typeface="Cambria Math" panose="02040503050406030204" pitchFamily="18" charset="0"/>
                                </a:rPr>
                              </m:ctrlPr>
                            </m:sSubPr>
                            <m:e>
                              <m:r>
                                <a:rPr lang="en-US" b="0" i="1" smtClean="0">
                                  <a:solidFill>
                                    <a:schemeClr val="accent5"/>
                                  </a:solidFill>
                                  <a:latin typeface="Cambria Math" panose="02040503050406030204" pitchFamily="18" charset="0"/>
                                </a:rPr>
                                <m:t>𝑤</m:t>
                              </m:r>
                            </m:e>
                            <m:sub>
                              <m:r>
                                <a:rPr lang="en-US" b="0" i="1" smtClean="0">
                                  <a:solidFill>
                                    <a:schemeClr val="accent5"/>
                                  </a:solidFill>
                                  <a:latin typeface="Cambria Math" panose="02040503050406030204" pitchFamily="18" charset="0"/>
                                </a:rPr>
                                <m:t>1</m:t>
                              </m:r>
                            </m:sub>
                          </m:sSub>
                        </m:e>
                      </m:d>
                      <m:r>
                        <a:rPr lang="en-US" b="0" i="1" smtClean="0">
                          <a:solidFill>
                            <a:schemeClr val="accent5"/>
                          </a:solidFill>
                          <a:latin typeface="Cambria Math" panose="02040503050406030204" pitchFamily="18" charset="0"/>
                          <a:ea typeface="Cambria Math" panose="02040503050406030204" pitchFamily="18" charset="0"/>
                        </a:rPr>
                        <m:t>≤</m:t>
                      </m:r>
                      <m:r>
                        <a:rPr lang="en-US" b="0" i="1" smtClean="0">
                          <a:solidFill>
                            <a:schemeClr val="accent5"/>
                          </a:solidFill>
                          <a:latin typeface="Cambria Math" panose="02040503050406030204" pitchFamily="18" charset="0"/>
                          <a:ea typeface="Cambria Math" panose="02040503050406030204" pitchFamily="18" charset="0"/>
                        </a:rPr>
                        <m:t>𝑠</m:t>
                      </m:r>
                    </m:oMath>
                  </m:oMathPara>
                </a14:m>
                <a:endParaRPr lang="es-ES_tradnl" i="1" dirty="0">
                  <a:solidFill>
                    <a:schemeClr val="accent5"/>
                  </a:solidFill>
                </a:endParaRPr>
              </a:p>
            </p:txBody>
          </p:sp>
        </mc:Choice>
        <mc:Fallback xmlns="">
          <p:sp>
            <p:nvSpPr>
              <p:cNvPr id="18" name="TextBox 17">
                <a:extLst>
                  <a:ext uri="{FF2B5EF4-FFF2-40B4-BE49-F238E27FC236}">
                    <a16:creationId xmlns:a16="http://schemas.microsoft.com/office/drawing/2014/main" id="{60FAE4F2-BE0A-A0FA-89F9-B5B5D7941CEA}"/>
                  </a:ext>
                </a:extLst>
              </p:cNvPr>
              <p:cNvSpPr txBox="1">
                <a:spLocks noRot="1" noChangeAspect="1" noMove="1" noResize="1" noEditPoints="1" noAdjustHandles="1" noChangeArrowheads="1" noChangeShapeType="1" noTextEdit="1"/>
              </p:cNvSpPr>
              <p:nvPr/>
            </p:nvSpPr>
            <p:spPr>
              <a:xfrm>
                <a:off x="1230920" y="5524360"/>
                <a:ext cx="1754326" cy="369332"/>
              </a:xfrm>
              <a:prstGeom prst="rect">
                <a:avLst/>
              </a:prstGeom>
              <a:blipFill>
                <a:blip r:embed="rId4"/>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9096B21A-EC3B-87DB-AF96-65099B619F6E}"/>
                  </a:ext>
                </a:extLst>
              </p:cNvPr>
              <p:cNvSpPr txBox="1"/>
              <p:nvPr/>
            </p:nvSpPr>
            <p:spPr>
              <a:xfrm>
                <a:off x="8123649" y="5655898"/>
                <a:ext cx="1510990" cy="374783"/>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Sup>
                        <m:sSubSupPr>
                          <m:ctrlPr>
                            <a:rPr lang="en-US" b="0" i="1" smtClean="0">
                              <a:solidFill>
                                <a:schemeClr val="accent3"/>
                              </a:solidFill>
                              <a:latin typeface="Cambria Math" panose="02040503050406030204" pitchFamily="18" charset="0"/>
                            </a:rPr>
                          </m:ctrlPr>
                        </m:sSubSupPr>
                        <m:e>
                          <m:r>
                            <a:rPr lang="en-US" b="0" i="1" smtClean="0">
                              <a:solidFill>
                                <a:schemeClr val="accent3"/>
                              </a:solidFill>
                              <a:latin typeface="Cambria Math" panose="02040503050406030204" pitchFamily="18" charset="0"/>
                            </a:rPr>
                            <m:t>𝑤</m:t>
                          </m:r>
                        </m:e>
                        <m:sub>
                          <m:r>
                            <a:rPr lang="en-US" b="0" i="1" smtClean="0">
                              <a:solidFill>
                                <a:schemeClr val="accent3"/>
                              </a:solidFill>
                              <a:latin typeface="Cambria Math" panose="02040503050406030204" pitchFamily="18" charset="0"/>
                            </a:rPr>
                            <m:t>0</m:t>
                          </m:r>
                        </m:sub>
                        <m:sup>
                          <m:r>
                            <a:rPr lang="en-US" b="0" i="1" smtClean="0">
                              <a:solidFill>
                                <a:schemeClr val="accent3"/>
                              </a:solidFill>
                              <a:latin typeface="Cambria Math" panose="02040503050406030204" pitchFamily="18" charset="0"/>
                            </a:rPr>
                            <m:t>2</m:t>
                          </m:r>
                        </m:sup>
                      </m:sSubSup>
                      <m:r>
                        <a:rPr lang="en-US" b="0" i="1" smtClean="0">
                          <a:solidFill>
                            <a:schemeClr val="accent3"/>
                          </a:solidFill>
                          <a:latin typeface="Cambria Math" panose="02040503050406030204" pitchFamily="18" charset="0"/>
                        </a:rPr>
                        <m:t>+</m:t>
                      </m:r>
                      <m:sSubSup>
                        <m:sSubSupPr>
                          <m:ctrlPr>
                            <a:rPr lang="en-US" i="1">
                              <a:solidFill>
                                <a:schemeClr val="accent3"/>
                              </a:solidFill>
                              <a:latin typeface="Cambria Math" panose="02040503050406030204" pitchFamily="18" charset="0"/>
                            </a:rPr>
                          </m:ctrlPr>
                        </m:sSubSupPr>
                        <m:e>
                          <m:r>
                            <a:rPr lang="en-US" b="0" i="1" smtClean="0">
                              <a:solidFill>
                                <a:schemeClr val="accent3"/>
                              </a:solidFill>
                              <a:latin typeface="Cambria Math" panose="02040503050406030204" pitchFamily="18" charset="0"/>
                            </a:rPr>
                            <m:t>𝑤</m:t>
                          </m:r>
                        </m:e>
                        <m:sub>
                          <m:r>
                            <a:rPr lang="en-US" b="0" i="1" smtClean="0">
                              <a:solidFill>
                                <a:schemeClr val="accent3"/>
                              </a:solidFill>
                              <a:latin typeface="Cambria Math" panose="02040503050406030204" pitchFamily="18" charset="0"/>
                            </a:rPr>
                            <m:t>1</m:t>
                          </m:r>
                        </m:sub>
                        <m:sup>
                          <m:r>
                            <a:rPr lang="en-US" b="0" i="1" smtClean="0">
                              <a:solidFill>
                                <a:schemeClr val="accent3"/>
                              </a:solidFill>
                              <a:latin typeface="Cambria Math" panose="02040503050406030204" pitchFamily="18" charset="0"/>
                            </a:rPr>
                            <m:t>2</m:t>
                          </m:r>
                        </m:sup>
                      </m:sSubSup>
                      <m:r>
                        <a:rPr lang="en-US" b="0" i="1" smtClean="0">
                          <a:solidFill>
                            <a:schemeClr val="accent3"/>
                          </a:solidFill>
                          <a:latin typeface="Cambria Math" panose="02040503050406030204" pitchFamily="18" charset="0"/>
                          <a:ea typeface="Cambria Math" panose="02040503050406030204" pitchFamily="18" charset="0"/>
                        </a:rPr>
                        <m:t>≤</m:t>
                      </m:r>
                      <m:r>
                        <a:rPr lang="en-US" b="0" i="1" smtClean="0">
                          <a:solidFill>
                            <a:schemeClr val="accent3"/>
                          </a:solidFill>
                          <a:latin typeface="Cambria Math" panose="02040503050406030204" pitchFamily="18" charset="0"/>
                          <a:ea typeface="Cambria Math" panose="02040503050406030204" pitchFamily="18" charset="0"/>
                        </a:rPr>
                        <m:t>𝑠</m:t>
                      </m:r>
                    </m:oMath>
                  </m:oMathPara>
                </a14:m>
                <a:endParaRPr lang="es-ES_tradnl" i="1" dirty="0">
                  <a:solidFill>
                    <a:schemeClr val="accent3"/>
                  </a:solidFill>
                </a:endParaRPr>
              </a:p>
            </p:txBody>
          </p:sp>
        </mc:Choice>
        <mc:Fallback xmlns="">
          <p:sp>
            <p:nvSpPr>
              <p:cNvPr id="19" name="TextBox 18">
                <a:extLst>
                  <a:ext uri="{FF2B5EF4-FFF2-40B4-BE49-F238E27FC236}">
                    <a16:creationId xmlns:a16="http://schemas.microsoft.com/office/drawing/2014/main" id="{9096B21A-EC3B-87DB-AF96-65099B619F6E}"/>
                  </a:ext>
                </a:extLst>
              </p:cNvPr>
              <p:cNvSpPr txBox="1">
                <a:spLocks noRot="1" noChangeAspect="1" noMove="1" noResize="1" noEditPoints="1" noAdjustHandles="1" noChangeArrowheads="1" noChangeShapeType="1" noTextEdit="1"/>
              </p:cNvSpPr>
              <p:nvPr/>
            </p:nvSpPr>
            <p:spPr>
              <a:xfrm>
                <a:off x="8123649" y="5655898"/>
                <a:ext cx="1510990" cy="374783"/>
              </a:xfrm>
              <a:prstGeom prst="rect">
                <a:avLst/>
              </a:prstGeom>
              <a:blipFill>
                <a:blip r:embed="rId5"/>
                <a:stretch>
                  <a:fillRect/>
                </a:stretch>
              </a:blipFill>
            </p:spPr>
            <p:txBody>
              <a:bodyPr/>
              <a:lstStyle/>
              <a:p>
                <a:r>
                  <a:rPr lang="es-ES_tradnl">
                    <a:noFill/>
                  </a:rPr>
                  <a:t> </a:t>
                </a:r>
              </a:p>
            </p:txBody>
          </p:sp>
        </mc:Fallback>
      </mc:AlternateContent>
      <p:pic>
        <p:nvPicPr>
          <p:cNvPr id="9" name="path158433.png" descr="path158433.png">
            <a:extLst>
              <a:ext uri="{FF2B5EF4-FFF2-40B4-BE49-F238E27FC236}">
                <a16:creationId xmlns:a16="http://schemas.microsoft.com/office/drawing/2014/main" id="{075A4889-B852-E59D-C35F-A2AE62817B09}"/>
              </a:ext>
            </a:extLst>
          </p:cNvPr>
          <p:cNvPicPr>
            <a:picLocks noChangeAspect="1"/>
          </p:cNvPicPr>
          <p:nvPr/>
        </p:nvPicPr>
        <p:blipFill>
          <a:blip r:embed="rId6"/>
          <a:stretch>
            <a:fillRect/>
          </a:stretch>
        </p:blipFill>
        <p:spPr>
          <a:xfrm>
            <a:off x="2333249" y="2849111"/>
            <a:ext cx="2456959" cy="3532938"/>
          </a:xfrm>
          <a:prstGeom prst="rect">
            <a:avLst/>
          </a:prstGeom>
          <a:ln w="12700">
            <a:miter lim="400000"/>
          </a:ln>
        </p:spPr>
      </p:pic>
      <p:sp>
        <p:nvSpPr>
          <p:cNvPr id="11" name="TextBox 10">
            <a:extLst>
              <a:ext uri="{FF2B5EF4-FFF2-40B4-BE49-F238E27FC236}">
                <a16:creationId xmlns:a16="http://schemas.microsoft.com/office/drawing/2014/main" id="{7EBE118E-5243-4767-3F4E-E5FFCB4AEC90}"/>
              </a:ext>
            </a:extLst>
          </p:cNvPr>
          <p:cNvSpPr txBox="1"/>
          <p:nvPr/>
        </p:nvSpPr>
        <p:spPr>
          <a:xfrm>
            <a:off x="4679571" y="5267930"/>
            <a:ext cx="110637" cy="200055"/>
          </a:xfrm>
          <a:prstGeom prst="rect">
            <a:avLst/>
          </a:prstGeom>
          <a:solidFill>
            <a:schemeClr val="bg1"/>
          </a:solidFill>
        </p:spPr>
        <p:txBody>
          <a:bodyPr wrap="square" lIns="0" rIns="0" bIns="0" rtlCol="0">
            <a:spAutoFit/>
          </a:bodyPr>
          <a:lstStyle/>
          <a:p>
            <a:r>
              <a:rPr lang="es-ES_tradnl" sz="1000" dirty="0"/>
              <a:t>0</a:t>
            </a:r>
          </a:p>
        </p:txBody>
      </p:sp>
      <p:sp>
        <p:nvSpPr>
          <p:cNvPr id="21" name="TextBox 20">
            <a:extLst>
              <a:ext uri="{FF2B5EF4-FFF2-40B4-BE49-F238E27FC236}">
                <a16:creationId xmlns:a16="http://schemas.microsoft.com/office/drawing/2014/main" id="{EC83A8DF-4AEE-639B-8D56-0DE4FC48023A}"/>
              </a:ext>
            </a:extLst>
          </p:cNvPr>
          <p:cNvSpPr txBox="1"/>
          <p:nvPr/>
        </p:nvSpPr>
        <p:spPr>
          <a:xfrm>
            <a:off x="3643550" y="3432220"/>
            <a:ext cx="78445" cy="159462"/>
          </a:xfrm>
          <a:prstGeom prst="rect">
            <a:avLst/>
          </a:prstGeom>
          <a:solidFill>
            <a:schemeClr val="bg1"/>
          </a:solidFill>
        </p:spPr>
        <p:txBody>
          <a:bodyPr wrap="square" lIns="0" tIns="36000" rIns="0" bIns="0" rtlCol="0">
            <a:spAutoFit/>
          </a:bodyPr>
          <a:lstStyle/>
          <a:p>
            <a:r>
              <a:rPr lang="es-ES_tradnl" sz="800" dirty="0"/>
              <a:t>1</a:t>
            </a:r>
          </a:p>
        </p:txBody>
      </p:sp>
      <p:pic>
        <p:nvPicPr>
          <p:cNvPr id="22" name="path16931033.png" descr="path16931033.png">
            <a:extLst>
              <a:ext uri="{FF2B5EF4-FFF2-40B4-BE49-F238E27FC236}">
                <a16:creationId xmlns:a16="http://schemas.microsoft.com/office/drawing/2014/main" id="{F44CA561-7303-61C8-90CD-538DF1F95E53}"/>
              </a:ext>
            </a:extLst>
          </p:cNvPr>
          <p:cNvPicPr>
            <a:picLocks noChangeAspect="1"/>
          </p:cNvPicPr>
          <p:nvPr/>
        </p:nvPicPr>
        <p:blipFill>
          <a:blip r:embed="rId7"/>
          <a:stretch>
            <a:fillRect/>
          </a:stretch>
        </p:blipFill>
        <p:spPr>
          <a:xfrm>
            <a:off x="6301532" y="2855823"/>
            <a:ext cx="2456959" cy="3535055"/>
          </a:xfrm>
          <a:prstGeom prst="rect">
            <a:avLst/>
          </a:prstGeom>
          <a:ln w="12700">
            <a:miter lim="400000"/>
          </a:ln>
        </p:spPr>
      </p:pic>
      <p:sp>
        <p:nvSpPr>
          <p:cNvPr id="23" name="TextBox 22">
            <a:extLst>
              <a:ext uri="{FF2B5EF4-FFF2-40B4-BE49-F238E27FC236}">
                <a16:creationId xmlns:a16="http://schemas.microsoft.com/office/drawing/2014/main" id="{D6A3059B-AEF0-AB3F-AB62-12E7266ABB24}"/>
              </a:ext>
            </a:extLst>
          </p:cNvPr>
          <p:cNvSpPr txBox="1"/>
          <p:nvPr/>
        </p:nvSpPr>
        <p:spPr>
          <a:xfrm>
            <a:off x="8635066" y="5267929"/>
            <a:ext cx="110637" cy="200055"/>
          </a:xfrm>
          <a:prstGeom prst="rect">
            <a:avLst/>
          </a:prstGeom>
          <a:solidFill>
            <a:schemeClr val="bg1"/>
          </a:solidFill>
        </p:spPr>
        <p:txBody>
          <a:bodyPr wrap="square" lIns="0" rIns="0" bIns="0" rtlCol="0">
            <a:spAutoFit/>
          </a:bodyPr>
          <a:lstStyle/>
          <a:p>
            <a:r>
              <a:rPr lang="es-ES_tradnl" sz="1000" dirty="0"/>
              <a:t>0</a:t>
            </a:r>
          </a:p>
        </p:txBody>
      </p:sp>
      <p:sp>
        <p:nvSpPr>
          <p:cNvPr id="24" name="TextBox 23">
            <a:extLst>
              <a:ext uri="{FF2B5EF4-FFF2-40B4-BE49-F238E27FC236}">
                <a16:creationId xmlns:a16="http://schemas.microsoft.com/office/drawing/2014/main" id="{EB51E003-2323-FA96-AA38-3B47AD68FEF8}"/>
              </a:ext>
            </a:extLst>
          </p:cNvPr>
          <p:cNvSpPr txBox="1"/>
          <p:nvPr/>
        </p:nvSpPr>
        <p:spPr>
          <a:xfrm>
            <a:off x="7632718" y="3450469"/>
            <a:ext cx="78445" cy="159462"/>
          </a:xfrm>
          <a:prstGeom prst="rect">
            <a:avLst/>
          </a:prstGeom>
          <a:solidFill>
            <a:schemeClr val="bg1"/>
          </a:solidFill>
        </p:spPr>
        <p:txBody>
          <a:bodyPr wrap="square" lIns="0" tIns="36000" rIns="0" bIns="0" rtlCol="0">
            <a:spAutoFit/>
          </a:bodyPr>
          <a:lstStyle/>
          <a:p>
            <a:r>
              <a:rPr lang="es-ES_tradnl" sz="800" dirty="0"/>
              <a:t>1</a:t>
            </a:r>
          </a:p>
        </p:txBody>
      </p:sp>
    </p:spTree>
    <p:extLst>
      <p:ext uri="{BB962C8B-B14F-4D97-AF65-F5344CB8AC3E}">
        <p14:creationId xmlns:p14="http://schemas.microsoft.com/office/powerpoint/2010/main" val="54612422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de Lasso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77</a:t>
            </a:fld>
            <a:endParaRPr lang="en-US"/>
          </a:p>
        </p:txBody>
      </p:sp>
      <p:sp>
        <p:nvSpPr>
          <p:cNvPr id="4" name="Content Placeholder 3">
            <a:extLst>
              <a:ext uri="{FF2B5EF4-FFF2-40B4-BE49-F238E27FC236}">
                <a16:creationId xmlns:a16="http://schemas.microsoft.com/office/drawing/2014/main" id="{F0084E7F-FD36-9BC9-12A6-6579659345AF}"/>
              </a:ext>
            </a:extLst>
          </p:cNvPr>
          <p:cNvSpPr>
            <a:spLocks noGrp="1"/>
          </p:cNvSpPr>
          <p:nvPr>
            <p:ph idx="1"/>
          </p:nvPr>
        </p:nvSpPr>
        <p:spPr>
          <a:xfrm>
            <a:off x="700636" y="2162286"/>
            <a:ext cx="10691264" cy="3861995"/>
          </a:xfrm>
        </p:spPr>
        <p:txBody>
          <a:bodyPr>
            <a:normAutofit/>
          </a:bodyPr>
          <a:lstStyle/>
          <a:p>
            <a:pPr marL="0" indent="0">
              <a:buNone/>
            </a:pPr>
            <a:r>
              <a:rPr lang="es-ES_tradnl" sz="2400" i="1" dirty="0"/>
              <a:t>Vamos a practicar un poco…</a:t>
            </a:r>
          </a:p>
        </p:txBody>
      </p:sp>
    </p:spTree>
    <p:extLst>
      <p:ext uri="{BB962C8B-B14F-4D97-AF65-F5344CB8AC3E}">
        <p14:creationId xmlns:p14="http://schemas.microsoft.com/office/powerpoint/2010/main" val="7549072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supervisado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8</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890730" cy="3969785"/>
          </a:xfrm>
        </p:spPr>
        <p:txBody>
          <a:bodyPr>
            <a:normAutofit/>
          </a:bodyPr>
          <a:lstStyle/>
          <a:p>
            <a:pPr marL="0" indent="0">
              <a:buNone/>
            </a:pPr>
            <a:r>
              <a:rPr lang="es-ES" b="1" dirty="0">
                <a:solidFill>
                  <a:schemeClr val="accent6">
                    <a:lumMod val="60000"/>
                    <a:lumOff val="40000"/>
                  </a:schemeClr>
                </a:solidFill>
              </a:rPr>
              <a:t>Generalización</a:t>
            </a:r>
            <a:endParaRPr lang="es-ES" sz="1800" b="1" dirty="0">
              <a:solidFill>
                <a:schemeClr val="accent6">
                  <a:lumMod val="60000"/>
                  <a:lumOff val="40000"/>
                </a:schemeClr>
              </a:solidFill>
            </a:endParaRP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2" name="Rounded Rectangle 31">
            <a:extLst>
              <a:ext uri="{FF2B5EF4-FFF2-40B4-BE49-F238E27FC236}">
                <a16:creationId xmlns:a16="http://schemas.microsoft.com/office/drawing/2014/main" id="{B9DC9FD1-F42B-104A-AAEF-D2D0F0F9C473}"/>
              </a:ext>
            </a:extLst>
          </p:cNvPr>
          <p:cNvSpPr/>
          <p:nvPr/>
        </p:nvSpPr>
        <p:spPr>
          <a:xfrm>
            <a:off x="9358638" y="2720263"/>
            <a:ext cx="2057400" cy="2621646"/>
          </a:xfrm>
          <a:prstGeom prst="round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Predicción</a:t>
            </a: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p:txBody>
      </p:sp>
      <p:sp>
        <p:nvSpPr>
          <p:cNvPr id="33" name="Rectangle 32">
            <a:extLst>
              <a:ext uri="{FF2B5EF4-FFF2-40B4-BE49-F238E27FC236}">
                <a16:creationId xmlns:a16="http://schemas.microsoft.com/office/drawing/2014/main" id="{F2B0BDDA-4076-C736-D155-06A3AA0246ED}"/>
              </a:ext>
            </a:extLst>
          </p:cNvPr>
          <p:cNvSpPr/>
          <p:nvPr/>
        </p:nvSpPr>
        <p:spPr>
          <a:xfrm>
            <a:off x="9641666" y="3380634"/>
            <a:ext cx="1491343" cy="5915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Nuevos datos</a:t>
            </a:r>
          </a:p>
        </p:txBody>
      </p:sp>
      <p:sp>
        <p:nvSpPr>
          <p:cNvPr id="34" name="Rectangle 33">
            <a:extLst>
              <a:ext uri="{FF2B5EF4-FFF2-40B4-BE49-F238E27FC236}">
                <a16:creationId xmlns:a16="http://schemas.microsoft.com/office/drawing/2014/main" id="{82B8B047-05A3-0AE5-86C2-C3A923DBF3DA}"/>
              </a:ext>
            </a:extLst>
          </p:cNvPr>
          <p:cNvSpPr/>
          <p:nvPr/>
        </p:nvSpPr>
        <p:spPr>
          <a:xfrm>
            <a:off x="9641666" y="4417966"/>
            <a:ext cx="1491343" cy="591520"/>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Label</a:t>
            </a:r>
            <a:endParaRPr lang="es-ES_tradnl" dirty="0"/>
          </a:p>
        </p:txBody>
      </p:sp>
      <p:sp>
        <p:nvSpPr>
          <p:cNvPr id="35" name="Rounded Rectangle 34">
            <a:extLst>
              <a:ext uri="{FF2B5EF4-FFF2-40B4-BE49-F238E27FC236}">
                <a16:creationId xmlns:a16="http://schemas.microsoft.com/office/drawing/2014/main" id="{5FE09822-13E7-F094-FC1D-78B52106B4AE}"/>
              </a:ext>
            </a:extLst>
          </p:cNvPr>
          <p:cNvSpPr/>
          <p:nvPr/>
        </p:nvSpPr>
        <p:spPr>
          <a:xfrm>
            <a:off x="6865810" y="2720263"/>
            <a:ext cx="2057400" cy="2621646"/>
          </a:xfrm>
          <a:prstGeom prst="round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Evaluación</a:t>
            </a: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p:txBody>
      </p:sp>
      <p:sp>
        <p:nvSpPr>
          <p:cNvPr id="38" name="Rectangle 37">
            <a:extLst>
              <a:ext uri="{FF2B5EF4-FFF2-40B4-BE49-F238E27FC236}">
                <a16:creationId xmlns:a16="http://schemas.microsoft.com/office/drawing/2014/main" id="{56B51AF9-BCFF-74B3-E426-A1C6592B17E0}"/>
              </a:ext>
            </a:extLst>
          </p:cNvPr>
          <p:cNvSpPr/>
          <p:nvPr/>
        </p:nvSpPr>
        <p:spPr>
          <a:xfrm>
            <a:off x="7148839" y="3577852"/>
            <a:ext cx="1491343" cy="96526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Modelo entrenado</a:t>
            </a:r>
          </a:p>
        </p:txBody>
      </p:sp>
      <p:sp>
        <p:nvSpPr>
          <p:cNvPr id="39" name="Rounded Rectangle 38">
            <a:extLst>
              <a:ext uri="{FF2B5EF4-FFF2-40B4-BE49-F238E27FC236}">
                <a16:creationId xmlns:a16="http://schemas.microsoft.com/office/drawing/2014/main" id="{DCEBF151-9832-FD55-16A6-3060FCFBDF7B}"/>
              </a:ext>
            </a:extLst>
          </p:cNvPr>
          <p:cNvSpPr/>
          <p:nvPr/>
        </p:nvSpPr>
        <p:spPr>
          <a:xfrm>
            <a:off x="4372982" y="2720263"/>
            <a:ext cx="2057400" cy="2621646"/>
          </a:xfrm>
          <a:prstGeom prst="round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Entrenamiento</a:t>
            </a: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p:txBody>
      </p:sp>
      <p:sp>
        <p:nvSpPr>
          <p:cNvPr id="40" name="Rectangle 39">
            <a:extLst>
              <a:ext uri="{FF2B5EF4-FFF2-40B4-BE49-F238E27FC236}">
                <a16:creationId xmlns:a16="http://schemas.microsoft.com/office/drawing/2014/main" id="{492144BD-A943-CF0C-768C-7F0B4EA743F6}"/>
              </a:ext>
            </a:extLst>
          </p:cNvPr>
          <p:cNvSpPr/>
          <p:nvPr/>
        </p:nvSpPr>
        <p:spPr>
          <a:xfrm>
            <a:off x="4656011" y="3577852"/>
            <a:ext cx="1491343" cy="96526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dirty="0"/>
              <a:t>Modelo de ML</a:t>
            </a:r>
          </a:p>
        </p:txBody>
      </p:sp>
      <p:sp>
        <p:nvSpPr>
          <p:cNvPr id="41" name="Rounded Rectangle 40">
            <a:extLst>
              <a:ext uri="{FF2B5EF4-FFF2-40B4-BE49-F238E27FC236}">
                <a16:creationId xmlns:a16="http://schemas.microsoft.com/office/drawing/2014/main" id="{2791AA4F-3BFF-D776-D5DD-3AACCF7B9555}"/>
              </a:ext>
            </a:extLst>
          </p:cNvPr>
          <p:cNvSpPr/>
          <p:nvPr/>
        </p:nvSpPr>
        <p:spPr>
          <a:xfrm>
            <a:off x="715383" y="2720263"/>
            <a:ext cx="3222172" cy="2621646"/>
          </a:xfrm>
          <a:prstGeom prst="round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Pre-procesamiento</a:t>
            </a: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p:txBody>
      </p:sp>
      <p:sp>
        <p:nvSpPr>
          <p:cNvPr id="42" name="Rectangle 41">
            <a:extLst>
              <a:ext uri="{FF2B5EF4-FFF2-40B4-BE49-F238E27FC236}">
                <a16:creationId xmlns:a16="http://schemas.microsoft.com/office/drawing/2014/main" id="{9B12E43D-11B7-9E07-CA07-42AC6472CFD1}"/>
              </a:ext>
            </a:extLst>
          </p:cNvPr>
          <p:cNvSpPr/>
          <p:nvPr/>
        </p:nvSpPr>
        <p:spPr>
          <a:xfrm>
            <a:off x="894516" y="3471241"/>
            <a:ext cx="990599" cy="62105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Datos crudos</a:t>
            </a:r>
          </a:p>
        </p:txBody>
      </p:sp>
      <p:sp>
        <p:nvSpPr>
          <p:cNvPr id="43" name="Rectangle 42">
            <a:extLst>
              <a:ext uri="{FF2B5EF4-FFF2-40B4-BE49-F238E27FC236}">
                <a16:creationId xmlns:a16="http://schemas.microsoft.com/office/drawing/2014/main" id="{C1B749A6-1BC0-69D3-04FA-601EC7E3BF31}"/>
              </a:ext>
            </a:extLst>
          </p:cNvPr>
          <p:cNvSpPr/>
          <p:nvPr/>
        </p:nvSpPr>
        <p:spPr>
          <a:xfrm>
            <a:off x="894515" y="4223526"/>
            <a:ext cx="990599" cy="4013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Label</a:t>
            </a:r>
            <a:endParaRPr lang="es-ES_tradnl" dirty="0"/>
          </a:p>
        </p:txBody>
      </p:sp>
      <p:sp>
        <p:nvSpPr>
          <p:cNvPr id="44" name="Rectangle 43">
            <a:extLst>
              <a:ext uri="{FF2B5EF4-FFF2-40B4-BE49-F238E27FC236}">
                <a16:creationId xmlns:a16="http://schemas.microsoft.com/office/drawing/2014/main" id="{12C8516E-1FF1-2679-4468-B29504C209B0}"/>
              </a:ext>
            </a:extLst>
          </p:cNvPr>
          <p:cNvSpPr/>
          <p:nvPr/>
        </p:nvSpPr>
        <p:spPr>
          <a:xfrm>
            <a:off x="2422104" y="4168619"/>
            <a:ext cx="1277579" cy="814775"/>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400" dirty="0"/>
              <a:t>Set evaluación</a:t>
            </a:r>
          </a:p>
        </p:txBody>
      </p:sp>
      <p:sp>
        <p:nvSpPr>
          <p:cNvPr id="45" name="Rectangle 44">
            <a:extLst>
              <a:ext uri="{FF2B5EF4-FFF2-40B4-BE49-F238E27FC236}">
                <a16:creationId xmlns:a16="http://schemas.microsoft.com/office/drawing/2014/main" id="{174BEDBD-9654-C243-4002-2395D9D7BB10}"/>
              </a:ext>
            </a:extLst>
          </p:cNvPr>
          <p:cNvSpPr/>
          <p:nvPr/>
        </p:nvSpPr>
        <p:spPr>
          <a:xfrm>
            <a:off x="2419544" y="3343455"/>
            <a:ext cx="1277579" cy="81477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Set entrenamiento</a:t>
            </a:r>
          </a:p>
        </p:txBody>
      </p:sp>
      <p:sp>
        <p:nvSpPr>
          <p:cNvPr id="46" name="Right Brace 45">
            <a:extLst>
              <a:ext uri="{FF2B5EF4-FFF2-40B4-BE49-F238E27FC236}">
                <a16:creationId xmlns:a16="http://schemas.microsoft.com/office/drawing/2014/main" id="{6BDE7127-C41B-A542-2A8F-0BEF679A1DE7}"/>
              </a:ext>
            </a:extLst>
          </p:cNvPr>
          <p:cNvSpPr/>
          <p:nvPr/>
        </p:nvSpPr>
        <p:spPr>
          <a:xfrm>
            <a:off x="1934892" y="3379902"/>
            <a:ext cx="337457" cy="1556657"/>
          </a:xfrm>
          <a:prstGeom prst="rightBrace">
            <a:avLst>
              <a:gd name="adj1" fmla="val 8333"/>
              <a:gd name="adj2" fmla="val 51399"/>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_tradnl"/>
          </a:p>
        </p:txBody>
      </p:sp>
      <p:cxnSp>
        <p:nvCxnSpPr>
          <p:cNvPr id="48" name="Straight Arrow Connector 47">
            <a:extLst>
              <a:ext uri="{FF2B5EF4-FFF2-40B4-BE49-F238E27FC236}">
                <a16:creationId xmlns:a16="http://schemas.microsoft.com/office/drawing/2014/main" id="{FC42D6A1-54A2-B844-DCF0-C913091E7298}"/>
              </a:ext>
            </a:extLst>
          </p:cNvPr>
          <p:cNvCxnSpPr>
            <a:stCxn id="45" idx="3"/>
            <a:endCxn id="40" idx="1"/>
          </p:cNvCxnSpPr>
          <p:nvPr/>
        </p:nvCxnSpPr>
        <p:spPr>
          <a:xfrm>
            <a:off x="3697123" y="3750843"/>
            <a:ext cx="958888" cy="30964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85FEB977-6E4A-BAB4-C6F0-96973275DEF2}"/>
              </a:ext>
            </a:extLst>
          </p:cNvPr>
          <p:cNvCxnSpPr>
            <a:cxnSpLocks/>
            <a:stCxn id="40" idx="3"/>
            <a:endCxn id="38" idx="1"/>
          </p:cNvCxnSpPr>
          <p:nvPr/>
        </p:nvCxnSpPr>
        <p:spPr>
          <a:xfrm>
            <a:off x="6147354" y="4060485"/>
            <a:ext cx="100148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1E4DB1E9-9308-51F5-4024-4B4D30166AD9}"/>
              </a:ext>
            </a:extLst>
          </p:cNvPr>
          <p:cNvCxnSpPr>
            <a:cxnSpLocks/>
            <a:stCxn id="38" idx="3"/>
            <a:endCxn id="33" idx="1"/>
          </p:cNvCxnSpPr>
          <p:nvPr/>
        </p:nvCxnSpPr>
        <p:spPr>
          <a:xfrm flipV="1">
            <a:off x="8640182" y="3676394"/>
            <a:ext cx="1001484" cy="38409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A01DCCC9-77A5-6F34-C2A1-453830A611C3}"/>
              </a:ext>
            </a:extLst>
          </p:cNvPr>
          <p:cNvCxnSpPr>
            <a:cxnSpLocks/>
            <a:stCxn id="33" idx="2"/>
            <a:endCxn id="34" idx="0"/>
          </p:cNvCxnSpPr>
          <p:nvPr/>
        </p:nvCxnSpPr>
        <p:spPr>
          <a:xfrm>
            <a:off x="10387338" y="3972154"/>
            <a:ext cx="0" cy="44581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4" name="Elbow Connector 63">
            <a:extLst>
              <a:ext uri="{FF2B5EF4-FFF2-40B4-BE49-F238E27FC236}">
                <a16:creationId xmlns:a16="http://schemas.microsoft.com/office/drawing/2014/main" id="{4E0185B5-031B-96C6-563D-8785C2ED9B21}"/>
              </a:ext>
            </a:extLst>
          </p:cNvPr>
          <p:cNvCxnSpPr>
            <a:stCxn id="44" idx="2"/>
            <a:endCxn id="38" idx="2"/>
          </p:cNvCxnSpPr>
          <p:nvPr/>
        </p:nvCxnSpPr>
        <p:spPr>
          <a:xfrm rot="5400000" flipH="1" flipV="1">
            <a:off x="5257564" y="2346447"/>
            <a:ext cx="440276" cy="4833617"/>
          </a:xfrm>
          <a:prstGeom prst="bentConnector3">
            <a:avLst>
              <a:gd name="adj1" fmla="val -51922"/>
            </a:avLst>
          </a:prstGeom>
          <a:ln w="57150">
            <a:tailEnd type="triangle"/>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2537561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9</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pic>
        <p:nvPicPr>
          <p:cNvPr id="13" name="Picture 12" descr="A rainbow colored line in a black background&#10;&#10;Description automatically generated">
            <a:extLst>
              <a:ext uri="{FF2B5EF4-FFF2-40B4-BE49-F238E27FC236}">
                <a16:creationId xmlns:a16="http://schemas.microsoft.com/office/drawing/2014/main" id="{CB0CB35D-9EC8-A54C-768C-64564ADD7679}"/>
              </a:ext>
            </a:extLst>
          </p:cNvPr>
          <p:cNvPicPr>
            <a:picLocks noChangeAspect="1"/>
          </p:cNvPicPr>
          <p:nvPr/>
        </p:nvPicPr>
        <p:blipFill>
          <a:blip r:embed="rId4"/>
          <a:stretch>
            <a:fillRect/>
          </a:stretch>
        </p:blipFill>
        <p:spPr>
          <a:xfrm>
            <a:off x="418870" y="2485851"/>
            <a:ext cx="11172496" cy="2793124"/>
          </a:xfrm>
          <a:prstGeom prst="rect">
            <a:avLst/>
          </a:prstGeom>
        </p:spPr>
      </p:pic>
    </p:spTree>
    <p:extLst>
      <p:ext uri="{BB962C8B-B14F-4D97-AF65-F5344CB8AC3E}">
        <p14:creationId xmlns:p14="http://schemas.microsoft.com/office/powerpoint/2010/main" val="2860455969"/>
      </p:ext>
    </p:extLst>
  </p:cSld>
  <p:clrMapOvr>
    <a:masterClrMapping/>
  </p:clrMapOvr>
</p:sld>
</file>

<file path=ppt/theme/theme1.xml><?xml version="1.0" encoding="utf-8"?>
<a:theme xmlns:a="http://schemas.openxmlformats.org/drawingml/2006/main" name="Chronicle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{04AA286F-8D2E-6D40-8355-0FBFECDF6445}tf10001061</Template>
  <TotalTime>13619</TotalTime>
  <Words>5521</Words>
  <Application>Microsoft Macintosh PowerPoint</Application>
  <PresentationFormat>Widescreen</PresentationFormat>
  <Paragraphs>931</Paragraphs>
  <Slides>77</Slides>
  <Notes>76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77</vt:i4>
      </vt:variant>
    </vt:vector>
  </HeadingPairs>
  <TitlesOfParts>
    <vt:vector size="84" baseType="lpstr">
      <vt:lpstr>Arial</vt:lpstr>
      <vt:lpstr>Calibri</vt:lpstr>
      <vt:lpstr>Calisto MT</vt:lpstr>
      <vt:lpstr>Cambria Math</vt:lpstr>
      <vt:lpstr>NimbusRomNo9L</vt:lpstr>
      <vt:lpstr>Univers Condensed</vt:lpstr>
      <vt:lpstr>ChronicleVTI</vt:lpstr>
      <vt:lpstr>Regresión Lineal</vt:lpstr>
      <vt:lpstr>Lo que vimos la clase anterior…</vt:lpstr>
      <vt:lpstr>Aprendizaje Automático</vt:lpstr>
      <vt:lpstr>Datos</vt:lpstr>
      <vt:lpstr>Datos</vt:lpstr>
      <vt:lpstr>FORMAS DE APRENDIZAJE</vt:lpstr>
      <vt:lpstr>FORMAS DE APRENDIZAJE</vt:lpstr>
      <vt:lpstr>Aprendizaje supervisado</vt:lpstr>
      <vt:lpstr>Sesgo y Varianza</vt:lpstr>
      <vt:lpstr>Sesgo y Varianza</vt:lpstr>
      <vt:lpstr>Métricas de clasificación</vt:lpstr>
      <vt:lpstr>Métricas de clasificación</vt:lpstr>
      <vt:lpstr>Regresión</vt:lpstr>
      <vt:lpstr>Regresión</vt:lpstr>
      <vt:lpstr>Regresión Lineal</vt:lpstr>
      <vt:lpstr>Regresión Lineal</vt:lpstr>
      <vt:lpstr>Regresión Lineal</vt:lpstr>
      <vt:lpstr>Regresión Lineal</vt:lpstr>
      <vt:lpstr>Regresión Lineal</vt:lpstr>
      <vt:lpstr>Regresión Lineal</vt:lpstr>
      <vt:lpstr>Regresión Lineal</vt:lpstr>
      <vt:lpstr>Regresión Lineal</vt:lpstr>
      <vt:lpstr>Regresión Lineal</vt:lpstr>
      <vt:lpstr>Regresión Lineal</vt:lpstr>
      <vt:lpstr>Regresión Lineal</vt:lpstr>
      <vt:lpstr>Regresión Lineal</vt:lpstr>
      <vt:lpstr>Regresión Lineal</vt:lpstr>
      <vt:lpstr>Regresión Lineal</vt:lpstr>
      <vt:lpstr>Regresión Lineal</vt:lpstr>
      <vt:lpstr>Regresión Lineal</vt:lpstr>
      <vt:lpstr>Regresión Lineal</vt:lpstr>
      <vt:lpstr>Regresión Lineal</vt:lpstr>
      <vt:lpstr>Métricas de Evaluación</vt:lpstr>
      <vt:lpstr>Métricas de evaluación</vt:lpstr>
      <vt:lpstr>Métricas de evaluación</vt:lpstr>
      <vt:lpstr>Métricas de evaluación</vt:lpstr>
      <vt:lpstr>Métricas de evaluación</vt:lpstr>
      <vt:lpstr>Métricas de evaluación</vt:lpstr>
      <vt:lpstr>Métricas de evaluación</vt:lpstr>
      <vt:lpstr>Métricas de evaluación</vt:lpstr>
      <vt:lpstr>Tratamiento de Variables</vt:lpstr>
      <vt:lpstr>Tratamiento de variables</vt:lpstr>
      <vt:lpstr>Tratamiento de variables</vt:lpstr>
      <vt:lpstr>Tratamiento de variables</vt:lpstr>
      <vt:lpstr>Tratamiento de variables</vt:lpstr>
      <vt:lpstr>Tratamiento de variables</vt:lpstr>
      <vt:lpstr>Tratamiento de variables</vt:lpstr>
      <vt:lpstr>Tratamiento de variables</vt:lpstr>
      <vt:lpstr>Tratamiento de variables</vt:lpstr>
      <vt:lpstr>Tratamiento de variables</vt:lpstr>
      <vt:lpstr>Regresión Lineal</vt:lpstr>
      <vt:lpstr>Construcción de un Modelo</vt:lpstr>
      <vt:lpstr>Construcción de un modelo</vt:lpstr>
      <vt:lpstr>Construcción de un modelo</vt:lpstr>
      <vt:lpstr>Construcción de un modelo</vt:lpstr>
      <vt:lpstr>Construcción de un modelo</vt:lpstr>
      <vt:lpstr>Construcción de un modelo</vt:lpstr>
      <vt:lpstr>Construcción de un modelo</vt:lpstr>
      <vt:lpstr>Construcción de un modelo</vt:lpstr>
      <vt:lpstr>Construcción de un modelo</vt:lpstr>
      <vt:lpstr>Construcción de un modelo</vt:lpstr>
      <vt:lpstr>Regresión Lasso y Ridge</vt:lpstr>
      <vt:lpstr>Regresión de Ridge y Lasso</vt:lpstr>
      <vt:lpstr>Regresión de Ridge</vt:lpstr>
      <vt:lpstr>Regresión de Ridge</vt:lpstr>
      <vt:lpstr>Regresión de Ridge</vt:lpstr>
      <vt:lpstr>Regresión de Ridge</vt:lpstr>
      <vt:lpstr>Regresión de Ridge</vt:lpstr>
      <vt:lpstr>Regresión de Ridge</vt:lpstr>
      <vt:lpstr>Regresión de Lasso</vt:lpstr>
      <vt:lpstr>Regresión de Lasso</vt:lpstr>
      <vt:lpstr>Regresión de Lasso</vt:lpstr>
      <vt:lpstr>Regresión de Lasso</vt:lpstr>
      <vt:lpstr>Regresión de Lasso</vt:lpstr>
      <vt:lpstr>Regresión de Lasso</vt:lpstr>
      <vt:lpstr>Regresión de Lasso</vt:lpstr>
      <vt:lpstr>Regresión de Lasso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247</cp:revision>
  <dcterms:created xsi:type="dcterms:W3CDTF">2024-01-28T21:07:34Z</dcterms:created>
  <dcterms:modified xsi:type="dcterms:W3CDTF">2024-04-05T14:08:41Z</dcterms:modified>
</cp:coreProperties>
</file>

<file path=docProps/thumbnail.jpeg>
</file>